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2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3.xml" ContentType="application/vnd.openxmlformats-officedocument.presentationml.notesSl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57" r:id="rId2"/>
    <p:sldId id="268" r:id="rId3"/>
    <p:sldId id="259" r:id="rId4"/>
    <p:sldId id="260" r:id="rId5"/>
    <p:sldId id="275" r:id="rId6"/>
    <p:sldId id="261" r:id="rId7"/>
    <p:sldId id="270" r:id="rId8"/>
    <p:sldId id="262" r:id="rId9"/>
    <p:sldId id="264" r:id="rId10"/>
    <p:sldId id="265" r:id="rId11"/>
    <p:sldId id="273" r:id="rId12"/>
    <p:sldId id="267" r:id="rId13"/>
  </p:sldIdLst>
  <p:sldSz cx="12192000" cy="6858000"/>
  <p:notesSz cx="6954838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559" autoAdjust="0"/>
    <p:restoredTop sz="94660"/>
  </p:normalViewPr>
  <p:slideViewPr>
    <p:cSldViewPr snapToGrid="0">
      <p:cViewPr varScale="1">
        <p:scale>
          <a:sx n="70" d="100"/>
          <a:sy n="70" d="100"/>
        </p:scale>
        <p:origin x="756" y="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6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 sz="1600" b="1" dirty="0">
                <a:latin typeface="Calibri" panose="020F0502020204030204" pitchFamily="34" charset="0"/>
                <a:cs typeface="Calibri" panose="020F0502020204030204" pitchFamily="34" charset="0"/>
              </a:rPr>
              <a:t>Proportionate </a:t>
            </a:r>
          </a:p>
          <a:p>
            <a:pPr algn="ctr">
              <a:defRPr sz="1600"/>
            </a:pPr>
            <a:r>
              <a:rPr lang="en-GB" sz="1600" b="1" dirty="0">
                <a:latin typeface="Calibri" panose="020F0502020204030204" pitchFamily="34" charset="0"/>
                <a:cs typeface="Calibri" panose="020F0502020204030204" pitchFamily="34" charset="0"/>
              </a:rPr>
              <a:t>Expenditure </a:t>
            </a:r>
            <a:r>
              <a:rPr lang="en-GB" sz="1600" b="1" baseline="0" dirty="0">
                <a:latin typeface="Calibri" panose="020F0502020204030204" pitchFamily="34" charset="0"/>
                <a:cs typeface="Calibri" panose="020F0502020204030204" pitchFamily="34" charset="0"/>
              </a:rPr>
              <a:t>Performance                 2023 vs 2022</a:t>
            </a:r>
          </a:p>
          <a:p>
            <a:pPr algn="ctr">
              <a:defRPr sz="1600"/>
            </a:pPr>
            <a:r>
              <a:rPr lang="en-GB" sz="1600" baseline="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algn="ctr">
              <a:defRPr sz="1600"/>
            </a:pPr>
            <a:endParaRPr lang="en-GB" sz="1600" baseline="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defRPr sz="1600"/>
            </a:pPr>
            <a:endParaRPr lang="en-GB" sz="1600" baseline="0" dirty="0">
              <a:latin typeface="Calibri" panose="020F0502020204030204" pitchFamily="34" charset="0"/>
              <a:cs typeface="Calibri" panose="020F0502020204030204" pitchFamily="34" charset="0"/>
            </a:endParaRPr>
          </a:p>
        </c:rich>
      </c:tx>
      <c:layout>
        <c:manualLayout>
          <c:xMode val="edge"/>
          <c:yMode val="edge"/>
          <c:x val="0.20574769059812451"/>
          <c:y val="4.8765455575612016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>
            <a:defRPr sz="16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8.9125000000000107E-2"/>
          <c:y val="0.16189074803149617"/>
          <c:w val="0.85575696984727256"/>
          <c:h val="0.63859030511811066"/>
        </c:manualLayout>
      </c:layout>
      <c:barChart>
        <c:barDir val="col"/>
        <c:grouping val="cluster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89377024"/>
        <c:axId val="90992640"/>
      </c:barChart>
      <c:catAx>
        <c:axId val="893770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0992640"/>
        <c:crosses val="autoZero"/>
        <c:auto val="1"/>
        <c:lblAlgn val="ctr"/>
        <c:lblOffset val="100"/>
        <c:noMultiLvlLbl val="0"/>
      </c:catAx>
      <c:valAx>
        <c:axId val="909926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9377024"/>
        <c:crosses val="autoZero"/>
        <c:crossBetween val="between"/>
      </c:valAx>
      <c:spPr>
        <a:noFill/>
        <a:ln w="25400">
          <a:noFill/>
        </a:ln>
        <a:effectLst/>
      </c:spPr>
    </c:plotArea>
    <c:legend>
      <c:legendPos val="b"/>
      <c:layout>
        <c:manualLayout>
          <c:xMode val="edge"/>
          <c:yMode val="edge"/>
          <c:x val="5.1616228677823686E-2"/>
          <c:y val="0.86337890405962714"/>
          <c:w val="0.77420804711110536"/>
          <c:h val="0.1366210959403728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6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 sz="1600" b="1" dirty="0">
                <a:latin typeface="Calibri" panose="020F0502020204030204" pitchFamily="34" charset="0"/>
                <a:cs typeface="Calibri" panose="020F0502020204030204" pitchFamily="34" charset="0"/>
              </a:rPr>
              <a:t>Proportionate </a:t>
            </a:r>
          </a:p>
          <a:p>
            <a:pPr algn="ctr">
              <a:defRPr sz="1600"/>
            </a:pPr>
            <a:r>
              <a:rPr lang="en-GB" sz="1600" b="1" dirty="0">
                <a:latin typeface="Calibri" panose="020F0502020204030204" pitchFamily="34" charset="0"/>
                <a:cs typeface="Calibri" panose="020F0502020204030204" pitchFamily="34" charset="0"/>
              </a:rPr>
              <a:t>Expenditure </a:t>
            </a:r>
            <a:r>
              <a:rPr lang="en-GB" sz="1600" b="1" baseline="0" dirty="0">
                <a:latin typeface="Calibri" panose="020F0502020204030204" pitchFamily="34" charset="0"/>
                <a:cs typeface="Calibri" panose="020F0502020204030204" pitchFamily="34" charset="0"/>
              </a:rPr>
              <a:t>Performance                 2023 vs 2022</a:t>
            </a:r>
          </a:p>
          <a:p>
            <a:pPr algn="ctr">
              <a:defRPr sz="1600"/>
            </a:pPr>
            <a:r>
              <a:rPr lang="en-GB" sz="1600" baseline="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algn="ctr">
              <a:defRPr sz="1600"/>
            </a:pPr>
            <a:endParaRPr lang="en-GB" sz="1600" baseline="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defRPr sz="1600"/>
            </a:pPr>
            <a:endParaRPr lang="en-GB" sz="1600" baseline="0" dirty="0">
              <a:latin typeface="Calibri" panose="020F0502020204030204" pitchFamily="34" charset="0"/>
              <a:cs typeface="Calibri" panose="020F0502020204030204" pitchFamily="34" charset="0"/>
            </a:endParaRPr>
          </a:p>
        </c:rich>
      </c:tx>
      <c:layout>
        <c:manualLayout>
          <c:xMode val="edge"/>
          <c:yMode val="edge"/>
          <c:x val="0.19967519310661558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>
            <a:defRPr sz="16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1470947761459867"/>
          <c:y val="0.16189066341342589"/>
          <c:w val="0.85575696984727256"/>
          <c:h val="0.6385903051181106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PROPORTIONATE BUDGET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Sheet1!$A$2:$A$5</c:f>
              <c:numCache>
                <c:formatCode>General</c:formatCode>
                <c:ptCount val="4"/>
                <c:pt idx="0">
                  <c:v>2023</c:v>
                </c:pt>
                <c:pt idx="1">
                  <c:v>2022</c:v>
                </c:pt>
              </c:numCache>
            </c:numRef>
          </c:cat>
          <c:val>
            <c:numRef>
              <c:f>Sheet1!$B$2:$B$5</c:f>
              <c:numCache>
                <c:formatCode>General</c:formatCode>
                <c:ptCount val="4"/>
                <c:pt idx="0">
                  <c:v>236.13</c:v>
                </c:pt>
                <c:pt idx="1">
                  <c:v>175.37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239-47B8-BBFF-B7B40C4993A6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ACTUAL PERFORMANCE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numRef>
              <c:f>Sheet1!$A$2:$A$5</c:f>
              <c:numCache>
                <c:formatCode>General</c:formatCode>
                <c:ptCount val="4"/>
                <c:pt idx="0">
                  <c:v>2023</c:v>
                </c:pt>
                <c:pt idx="1">
                  <c:v>2022</c:v>
                </c:pt>
              </c:numCache>
            </c:numRef>
          </c:cat>
          <c:val>
            <c:numRef>
              <c:f>Sheet1!$C$2:$C$5</c:f>
              <c:numCache>
                <c:formatCode>General</c:formatCode>
                <c:ptCount val="4"/>
                <c:pt idx="0">
                  <c:v>119.29</c:v>
                </c:pt>
                <c:pt idx="1">
                  <c:v>103.8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239-47B8-BBFF-B7B40C4993A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89377024"/>
        <c:axId val="90992640"/>
      </c:barChart>
      <c:catAx>
        <c:axId val="893770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0992640"/>
        <c:crosses val="autoZero"/>
        <c:auto val="1"/>
        <c:lblAlgn val="ctr"/>
        <c:lblOffset val="100"/>
        <c:noMultiLvlLbl val="0"/>
      </c:catAx>
      <c:valAx>
        <c:axId val="909926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93770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5.1616228677823686E-2"/>
          <c:y val="0.86337890405962714"/>
          <c:w val="0.77420804711110536"/>
          <c:h val="0.1366210959403728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0786060531496062"/>
          <c:y val="0.1209609300589979"/>
          <c:w val="0.42802891240157481"/>
          <c:h val="0.64204332910658657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ACTUAL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9146-4CB2-BD86-01709AB27D7A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9146-4CB2-BD86-01709AB27D7A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9146-4CB2-BD86-01709AB27D7A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9146-4CB2-BD86-01709AB27D7A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9146-4CB2-BD86-01709AB27D7A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9146-4CB2-BD86-01709AB27D7A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7924-4919-93CF-521856E4C409}"/>
              </c:ext>
            </c:extLst>
          </c:dPt>
          <c:cat>
            <c:strRef>
              <c:f>Sheet1!$A$2:$A$8</c:f>
              <c:strCache>
                <c:ptCount val="6"/>
                <c:pt idx="0">
                  <c:v>OPENING BAL</c:v>
                </c:pt>
                <c:pt idx="1">
                  <c:v>IGR</c:v>
                </c:pt>
                <c:pt idx="2">
                  <c:v>STATUTORY ALLOCATION</c:v>
                </c:pt>
                <c:pt idx="3">
                  <c:v>VAT</c:v>
                </c:pt>
                <c:pt idx="4">
                  <c:v>EXCESS CRUDE /EXCHANGE GAIN</c:v>
                </c:pt>
                <c:pt idx="5">
                  <c:v>CAPITAL RECEIPT</c:v>
                </c:pt>
              </c:strCache>
            </c:strRef>
          </c:cat>
          <c:val>
            <c:numRef>
              <c:f>Sheet1!$B$2:$B$8</c:f>
              <c:numCache>
                <c:formatCode>General</c:formatCode>
                <c:ptCount val="7"/>
                <c:pt idx="0">
                  <c:v>34.57</c:v>
                </c:pt>
                <c:pt idx="1">
                  <c:v>76.989999999999995</c:v>
                </c:pt>
                <c:pt idx="2">
                  <c:v>23.36</c:v>
                </c:pt>
                <c:pt idx="3">
                  <c:v>31.3</c:v>
                </c:pt>
                <c:pt idx="4">
                  <c:v>26.09</c:v>
                </c:pt>
                <c:pt idx="5">
                  <c:v>47.92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D34-4473-98B4-677EEC486D8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egendEntry>
        <c:idx val="6"/>
        <c:delete val="1"/>
      </c:legendEntry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 sz="1200" dirty="0"/>
              <a:t>Actual</a:t>
            </a:r>
            <a:r>
              <a:rPr lang="en-GB" sz="1200" baseline="0" dirty="0"/>
              <a:t> Performance</a:t>
            </a:r>
            <a:endParaRPr lang="en-GB" sz="1200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6.437363611908839E-2"/>
          <c:y val="0.2851198058397923"/>
          <c:w val="0.90372916666666669"/>
          <c:h val="0.5464328727267406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2023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Sheet1!$A$2:$A$7</c:f>
              <c:strCache>
                <c:ptCount val="6"/>
                <c:pt idx="0">
                  <c:v>Opening Bal.</c:v>
                </c:pt>
                <c:pt idx="1">
                  <c:v>IGR</c:v>
                </c:pt>
                <c:pt idx="2">
                  <c:v>Statutory Allocation</c:v>
                </c:pt>
                <c:pt idx="3">
                  <c:v>VAT</c:v>
                </c:pt>
                <c:pt idx="4">
                  <c:v>Capital Receipts</c:v>
                </c:pt>
                <c:pt idx="5">
                  <c:v>Excess Crude Oil/ Exchange Gain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34.57</c:v>
                </c:pt>
                <c:pt idx="1">
                  <c:v>76.989999999999995</c:v>
                </c:pt>
                <c:pt idx="2">
                  <c:v>23.36</c:v>
                </c:pt>
                <c:pt idx="3">
                  <c:v>31.3</c:v>
                </c:pt>
                <c:pt idx="4">
                  <c:v>47.92</c:v>
                </c:pt>
                <c:pt idx="5">
                  <c:v>26.09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B57-4D95-9CB7-1A68F5174282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2022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Sheet1!$A$2:$A$7</c:f>
              <c:strCache>
                <c:ptCount val="6"/>
                <c:pt idx="0">
                  <c:v>Opening Bal.</c:v>
                </c:pt>
                <c:pt idx="1">
                  <c:v>IGR</c:v>
                </c:pt>
                <c:pt idx="2">
                  <c:v>Statutory Allocation</c:v>
                </c:pt>
                <c:pt idx="3">
                  <c:v>VAT</c:v>
                </c:pt>
                <c:pt idx="4">
                  <c:v>Capital Receipts</c:v>
                </c:pt>
                <c:pt idx="5">
                  <c:v>Excess Crude Oil/ Exchange Gain</c:v>
                </c:pt>
              </c:strCache>
            </c:strRef>
          </c:cat>
          <c:val>
            <c:numRef>
              <c:f>Sheet1!$C$2:$C$7</c:f>
              <c:numCache>
                <c:formatCode>General</c:formatCode>
                <c:ptCount val="6"/>
                <c:pt idx="0">
                  <c:v>34.99</c:v>
                </c:pt>
                <c:pt idx="1">
                  <c:v>73.739999999999995</c:v>
                </c:pt>
                <c:pt idx="2">
                  <c:v>25.79</c:v>
                </c:pt>
                <c:pt idx="3">
                  <c:v>19.75</c:v>
                </c:pt>
                <c:pt idx="4">
                  <c:v>35.79</c:v>
                </c:pt>
                <c:pt idx="5">
                  <c:v>3.17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B57-4D95-9CB7-1A68F517428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95319936"/>
        <c:axId val="95321472"/>
      </c:barChart>
      <c:catAx>
        <c:axId val="953199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5321472"/>
        <c:crosses val="autoZero"/>
        <c:auto val="1"/>
        <c:lblAlgn val="ctr"/>
        <c:lblOffset val="100"/>
        <c:noMultiLvlLbl val="0"/>
      </c:catAx>
      <c:valAx>
        <c:axId val="9532147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5319936"/>
        <c:crosses val="autoZero"/>
        <c:crossBetween val="between"/>
      </c:valAx>
      <c:spPr>
        <a:noFill/>
        <a:ln w="25400">
          <a:noFill/>
        </a:ln>
        <a:effectLst/>
      </c:spPr>
    </c:plotArea>
    <c:legend>
      <c:legendPos val="b"/>
      <c:layout>
        <c:manualLayout>
          <c:xMode val="edge"/>
          <c:yMode val="edge"/>
          <c:x val="0.73500574146981656"/>
          <c:y val="6.0656266327063765E-2"/>
          <c:w val="0.23415501968503938"/>
          <c:h val="0.1306642665882968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 dirty="0"/>
              <a:t>Actual Expenditure</a:t>
            </a:r>
            <a:r>
              <a:rPr lang="en-GB" baseline="0" dirty="0"/>
              <a:t> Performance</a:t>
            </a:r>
            <a:endParaRPr lang="en-GB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2023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Sheet1!$A$2:$A$6</c:f>
              <c:strCache>
                <c:ptCount val="5"/>
                <c:pt idx="0">
                  <c:v>Salaries &amp; Allowances</c:v>
                </c:pt>
                <c:pt idx="1">
                  <c:v>CRFC</c:v>
                </c:pt>
                <c:pt idx="2">
                  <c:v>Overhead Cost</c:v>
                </c:pt>
                <c:pt idx="3">
                  <c:v>PDC </c:v>
                </c:pt>
                <c:pt idx="4">
                  <c:v>Capital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50.85</c:v>
                </c:pt>
                <c:pt idx="1">
                  <c:v>11.63</c:v>
                </c:pt>
                <c:pt idx="2">
                  <c:v>33.04</c:v>
                </c:pt>
                <c:pt idx="3">
                  <c:v>36.36</c:v>
                </c:pt>
                <c:pt idx="4">
                  <c:v>69.94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182-49D9-A219-40719A1A5F63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2022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Sheet1!$A$2:$A$6</c:f>
              <c:strCache>
                <c:ptCount val="5"/>
                <c:pt idx="0">
                  <c:v>Salaries &amp; Allowances</c:v>
                </c:pt>
                <c:pt idx="1">
                  <c:v>CRFC</c:v>
                </c:pt>
                <c:pt idx="2">
                  <c:v>Overhead Cost</c:v>
                </c:pt>
                <c:pt idx="3">
                  <c:v>PDC </c:v>
                </c:pt>
                <c:pt idx="4">
                  <c:v>Capital</c:v>
                </c:pt>
              </c:strCache>
            </c:strRef>
          </c:cat>
          <c:val>
            <c:numRef>
              <c:f>Sheet1!$C$2:$C$6</c:f>
              <c:numCache>
                <c:formatCode>General</c:formatCode>
                <c:ptCount val="5"/>
                <c:pt idx="0">
                  <c:v>47.79</c:v>
                </c:pt>
                <c:pt idx="1">
                  <c:v>10.029999999999999</c:v>
                </c:pt>
                <c:pt idx="2">
                  <c:v>23.9</c:v>
                </c:pt>
                <c:pt idx="3">
                  <c:v>23.06</c:v>
                </c:pt>
                <c:pt idx="4">
                  <c:v>61.98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182-49D9-A219-40719A1A5F6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95403392"/>
        <c:axId val="95409280"/>
      </c:barChart>
      <c:catAx>
        <c:axId val="954033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5409280"/>
        <c:crosses val="autoZero"/>
        <c:auto val="1"/>
        <c:lblAlgn val="ctr"/>
        <c:lblOffset val="100"/>
        <c:noMultiLvlLbl val="0"/>
      </c:catAx>
      <c:valAx>
        <c:axId val="9540928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540339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13763" cy="467072"/>
          </a:xfrm>
          <a:prstGeom prst="rect">
            <a:avLst/>
          </a:prstGeom>
        </p:spPr>
        <p:txBody>
          <a:bodyPr vert="horz" lIns="92930" tIns="46465" rIns="92930" bIns="4646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9467" y="1"/>
            <a:ext cx="3013763" cy="467072"/>
          </a:xfrm>
          <a:prstGeom prst="rect">
            <a:avLst/>
          </a:prstGeom>
        </p:spPr>
        <p:txBody>
          <a:bodyPr vert="horz" lIns="92930" tIns="46465" rIns="92930" bIns="46465" rtlCol="0"/>
          <a:lstStyle>
            <a:lvl1pPr algn="r">
              <a:defRPr sz="1200"/>
            </a:lvl1pPr>
          </a:lstStyle>
          <a:p>
            <a:fld id="{EFD6D7AC-7783-4CFE-A842-F42031366301}" type="datetimeFigureOut">
              <a:rPr lang="en-US" smtClean="0"/>
              <a:pPr/>
              <a:t>10/27/2023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63638"/>
            <a:ext cx="5583238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30" tIns="46465" rIns="92930" bIns="46465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484" y="4480004"/>
            <a:ext cx="5563870" cy="3665458"/>
          </a:xfrm>
          <a:prstGeom prst="rect">
            <a:avLst/>
          </a:prstGeom>
        </p:spPr>
        <p:txBody>
          <a:bodyPr vert="horz" lIns="92930" tIns="46465" rIns="92930" bIns="46465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31"/>
            <a:ext cx="3013763" cy="467071"/>
          </a:xfrm>
          <a:prstGeom prst="rect">
            <a:avLst/>
          </a:prstGeom>
        </p:spPr>
        <p:txBody>
          <a:bodyPr vert="horz" lIns="92930" tIns="46465" rIns="92930" bIns="4646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9467" y="8842031"/>
            <a:ext cx="3013763" cy="467071"/>
          </a:xfrm>
          <a:prstGeom prst="rect">
            <a:avLst/>
          </a:prstGeom>
        </p:spPr>
        <p:txBody>
          <a:bodyPr vert="horz" lIns="92930" tIns="46465" rIns="92930" bIns="46465" rtlCol="0" anchor="b"/>
          <a:lstStyle>
            <a:lvl1pPr algn="r">
              <a:defRPr sz="1200"/>
            </a:lvl1pPr>
          </a:lstStyle>
          <a:p>
            <a:fld id="{61B2A9E3-443A-4A04-9447-88D923BA351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41665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475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929305">
              <a:defRPr/>
            </a:pPr>
            <a:fld id="{ABDE8F0D-88F0-43B0-B5A3-93EFDF0CC5BC}" type="slidenum">
              <a:rPr lang="id-ID">
                <a:solidFill>
                  <a:prstClr val="black"/>
                </a:solidFill>
                <a:latin typeface="Calibri"/>
              </a:rPr>
              <a:pPr defTabSz="929305">
                <a:defRPr/>
              </a:pPr>
              <a:t>1</a:t>
            </a:fld>
            <a:endParaRPr lang="id-ID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5696416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987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929305">
              <a:defRPr/>
            </a:pPr>
            <a:fld id="{D8C4807D-32FC-4CD9-BB34-6411230D5478}" type="slidenum">
              <a:rPr lang="id-ID">
                <a:solidFill>
                  <a:prstClr val="black"/>
                </a:solidFill>
                <a:latin typeface="Calibri"/>
              </a:rPr>
              <a:pPr defTabSz="929305">
                <a:defRPr/>
              </a:pPr>
              <a:t>3</a:t>
            </a:fld>
            <a:endParaRPr lang="id-ID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5772893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987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929305">
              <a:defRPr/>
            </a:pPr>
            <a:fld id="{D8C4807D-32FC-4CD9-BB34-6411230D5478}" type="slidenum">
              <a:rPr lang="id-ID">
                <a:solidFill>
                  <a:prstClr val="black"/>
                </a:solidFill>
                <a:latin typeface="Calibri"/>
              </a:rPr>
              <a:pPr defTabSz="929305">
                <a:defRPr/>
              </a:pPr>
              <a:t>9</a:t>
            </a:fld>
            <a:endParaRPr lang="id-ID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3411717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12201452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914400" y="1752602"/>
            <a:ext cx="103632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914400" y="3611607"/>
            <a:ext cx="103632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-5019" y="4953000"/>
            <a:ext cx="12197020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ucida Sans Unicode"/>
                <a:ea typeface="+mn-ea"/>
                <a:cs typeface="Arial" charset="0"/>
              </a:endParaRPr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ucida Sans Unicode"/>
                <a:ea typeface="+mn-ea"/>
                <a:cs typeface="Arial" charset="0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ucida Sans Unicode"/>
                <a:ea typeface="+mn-ea"/>
                <a:cs typeface="+mn-cs"/>
              </a:endParaRPr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68150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1481330"/>
            <a:ext cx="10972800" cy="4386071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69376" y="6407944"/>
            <a:ext cx="2560320" cy="365760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5C53733-2DFC-4B98-8FF8-B87E5AE0FB9F}" type="datetime3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ucida Sans Unicode"/>
                <a:ea typeface="+mn-ea"/>
                <a:cs typeface="Arial" charset="0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27 October 2023</a:t>
            </a:fld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Arial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t>MINISTRY OF BUDGET AND PLANNING</a:t>
            </a: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5BBC35B-A44B-4119-B8DA-DE9E3DFADA20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97401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25351" y="274641"/>
            <a:ext cx="2369960" cy="5592761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432800" cy="559276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69376" y="6407944"/>
            <a:ext cx="2560320" cy="365760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3BC4D36-7EBC-40F6-8A10-7E6B58CD9DC4}" type="datetime3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ucida Sans Unicode"/>
                <a:ea typeface="+mn-ea"/>
                <a:cs typeface="Arial" charset="0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27 October 2023</a:t>
            </a:fld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Arial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t>MINISTRY OF BUDGET AND PLANNING</a:t>
            </a: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5BBC35B-A44B-4119-B8DA-DE9E3DFADA20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66286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dirty="0"/>
              <a:t>Click to edit Master title style</a:t>
            </a:r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7888941" y="6416169"/>
            <a:ext cx="3490259" cy="35690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200">
                <a:solidFill>
                  <a:schemeClr val="tx1"/>
                </a:solidFill>
              </a:defRPr>
            </a:lvl1pPr>
            <a:extLst/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t>MINISTRY OF BUDGET AND PLANNING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19692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168" y="1059712"/>
            <a:ext cx="103632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30284" y="2931712"/>
            <a:ext cx="6096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69376" y="6407944"/>
            <a:ext cx="2560320" cy="365760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D5E27DF-531B-48F4-88C2-621D2B9F4E21}" type="datetime3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ucida Sans Unicode"/>
                <a:ea typeface="+mn-ea"/>
                <a:cs typeface="Arial" charset="0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27 October 2023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Arial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t>MINISTRY OF BUDGET AND PLANNING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5BBC35B-A44B-4119-B8DA-DE9E3DFADA20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  <p:sp>
        <p:nvSpPr>
          <p:cNvPr id="7" name="Chevron 6"/>
          <p:cNvSpPr/>
          <p:nvPr/>
        </p:nvSpPr>
        <p:spPr>
          <a:xfrm>
            <a:off x="4848907" y="3005472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8" name="Chevron 7"/>
          <p:cNvSpPr/>
          <p:nvPr/>
        </p:nvSpPr>
        <p:spPr>
          <a:xfrm>
            <a:off x="4600352" y="3005472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9044392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481329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481329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969376" y="6407944"/>
            <a:ext cx="2560320" cy="365760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F09F8FF-C434-4D06-9F0F-FDF01BC57B40}" type="datetime3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ucida Sans Unicode"/>
                <a:ea typeface="+mn-ea"/>
                <a:cs typeface="Arial" charset="0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27 October 2023</a:t>
            </a:fld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Arial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t>MINISTRY OF BUDGET AND PLANNING</a:t>
            </a: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5BBC35B-A44B-4119-B8DA-DE9E3DFADA20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22104587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109728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5410200"/>
            <a:ext cx="5386917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193369" y="5410200"/>
            <a:ext cx="5389033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9600" y="1444295"/>
            <a:ext cx="5386917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1444295"/>
            <a:ext cx="5389033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969376" y="6407944"/>
            <a:ext cx="2560320" cy="365760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26DF1AE-C67C-47E6-B25B-E7FF3EBF4A18}" type="datetime3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ucida Sans Unicode"/>
                <a:ea typeface="+mn-ea"/>
                <a:cs typeface="Arial" charset="0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27 October 2023</a:t>
            </a:fld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Arial" charset="0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t>MINISTRY OF BUDGET AND PLANNING</a:t>
            </a: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5BBC35B-A44B-4119-B8DA-DE9E3DFADA20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087227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969376" y="6407944"/>
            <a:ext cx="2560320" cy="365760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7D68515-BC1A-45F8-8DB5-AC64019FE028}" type="datetime3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ucida Sans Unicode"/>
                <a:ea typeface="+mn-ea"/>
                <a:cs typeface="Arial" charset="0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27 October 2023</a:t>
            </a:fld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Arial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t>MINISTRY OF BUDGET AND PLANNING</a:t>
            </a: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2C9D73D-DBF5-437C-953E-EB86A8A6FADD}" type="slidenum">
              <a:rPr kumimoji="0" lang="en-GB" sz="10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24310037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969376" y="6407944"/>
            <a:ext cx="2560320" cy="365760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05C5D9F-BD75-49FE-BD78-DA08E87FF7A6}" type="datetime3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ucida Sans Unicode"/>
                <a:ea typeface="+mn-ea"/>
                <a:cs typeface="Arial" charset="0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27 October 2023</a:t>
            </a:fld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Arial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t>MINISTRY OF BUDGET AND PLANNING</a:t>
            </a: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2C9D73D-DBF5-437C-953E-EB86A8A6FADD}" type="slidenum">
              <a:rPr kumimoji="0" lang="en-GB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1883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4876800"/>
            <a:ext cx="9975701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892800" y="5355102"/>
            <a:ext cx="5299456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219200" y="274320"/>
            <a:ext cx="9973056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969376" y="6407944"/>
            <a:ext cx="2560320" cy="365760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4FCB372-3765-4DB6-8C61-0044DFA0AEDE}" type="datetime3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ucida Sans Unicode"/>
                <a:ea typeface="+mn-ea"/>
                <a:cs typeface="Arial" charset="0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27 October 2023</a:t>
            </a:fld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Arial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t>MINISTRY OF BUDGET AND PLANNING</a:t>
            </a: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5BBC35B-A44B-4119-B8DA-DE9E3DFADA20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340142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1643" y="5443402"/>
            <a:ext cx="95504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4800" y="189968"/>
            <a:ext cx="115824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969376" y="6407944"/>
            <a:ext cx="2560320" cy="36576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0E4BBB6-1CE2-4478-860C-7B81AC28B769}" type="datetime3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ucida Sans Unicode"/>
                <a:ea typeface="+mn-ea"/>
                <a:cs typeface="Arial" charset="0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27 October 2023</a:t>
            </a:fld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Arial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840097" y="6407945"/>
            <a:ext cx="313424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t>MINISTRY OF BUDGET AND PLANNING</a:t>
            </a: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5BBC35B-A44B-4119-B8DA-DE9E3DFADA20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4865122"/>
            <a:ext cx="10767243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955249" y="5001994"/>
            <a:ext cx="5069337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Arial" charset="0"/>
            </a:endParaRPr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71414" y="5785023"/>
            <a:ext cx="5069337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Arial" charset="0"/>
            </a:endParaRPr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8056" y="5791253"/>
            <a:ext cx="4536419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>
            <a:off x="-12316" y="5787739"/>
            <a:ext cx="454067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11552149" y="4988440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13" name="Chevron 12"/>
          <p:cNvSpPr/>
          <p:nvPr/>
        </p:nvSpPr>
        <p:spPr>
          <a:xfrm>
            <a:off x="11303595" y="4988440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4536809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955249" y="5001994"/>
            <a:ext cx="5069337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Arial" charset="0"/>
            </a:endParaRPr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71414" y="5785023"/>
            <a:ext cx="5069337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Arial" charset="0"/>
            </a:endParaRPr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8056" y="5791253"/>
            <a:ext cx="4536419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-12316" y="5787739"/>
            <a:ext cx="454067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609600" y="1481329"/>
            <a:ext cx="10972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7888941" y="6416169"/>
            <a:ext cx="3490259" cy="35690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200">
                <a:solidFill>
                  <a:schemeClr val="tx1"/>
                </a:solidFill>
              </a:defRPr>
            </a:lvl1pPr>
            <a:extLst/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ucida Sans Unicode"/>
                <a:ea typeface="+mn-ea"/>
                <a:cs typeface="Arial" charset="0"/>
              </a:rPr>
              <a:t>MINISTRY OF BUDGET AND PLANNING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Arial" charset="0"/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11529696" y="6407945"/>
            <a:ext cx="48768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2C9D73D-DBF5-437C-953E-EB86A8A6FADD}" type="slidenum">
              <a:rPr kumimoji="0" lang="en-GB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ucida Sans Unicode"/>
                <a:ea typeface="+mn-ea"/>
                <a:cs typeface="Arial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Arial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2872" y="6172200"/>
            <a:ext cx="881129" cy="6202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37001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90B4F9B-A9E5-4366-8CC0-01BCC3F8DAAF}" type="slidenum">
              <a:rPr kumimoji="0" lang="id-ID" sz="1000" b="0" i="0" u="none" strike="noStrike" kern="1200" cap="none" spc="0" normalizeH="0" baseline="0" noProof="0">
                <a:ln>
                  <a:noFill/>
                </a:ln>
                <a:solidFill>
                  <a:srgbClr val="4E5B6F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id-ID" sz="1000" b="0" i="0" u="none" strike="noStrike" kern="1200" cap="none" spc="0" normalizeH="0" baseline="0" noProof="0">
              <a:ln>
                <a:noFill/>
              </a:ln>
              <a:solidFill>
                <a:srgbClr val="4E5B6F"/>
              </a:solidFill>
              <a:effectLst/>
              <a:uLnTx/>
              <a:uFillTx/>
              <a:latin typeface="Calibri" pitchFamily="34" charset="0"/>
              <a:ea typeface="+mn-ea"/>
              <a:cs typeface="Calibri" pitchFamily="34" charset="0"/>
            </a:endParaRPr>
          </a:p>
        </p:txBody>
      </p:sp>
      <p:sp>
        <p:nvSpPr>
          <p:cNvPr id="11266" name="Title 2"/>
          <p:cNvSpPr>
            <a:spLocks noGrp="1"/>
          </p:cNvSpPr>
          <p:nvPr>
            <p:ph type="title"/>
          </p:nvPr>
        </p:nvSpPr>
        <p:spPr>
          <a:xfrm>
            <a:off x="1784805" y="130175"/>
            <a:ext cx="8229600" cy="1020762"/>
          </a:xfrm>
        </p:spPr>
        <p:txBody>
          <a:bodyPr>
            <a:normAutofit/>
          </a:bodyPr>
          <a:lstStyle/>
          <a:p>
            <a:pPr algn="ctr"/>
            <a:r>
              <a:rPr lang="en-US" sz="2700" dirty="0"/>
              <a:t>THIRD QUARTER </a:t>
            </a:r>
            <a:r>
              <a:rPr lang="yo-NG" sz="2700" dirty="0"/>
              <a:t>B</a:t>
            </a:r>
            <a:r>
              <a:rPr lang="en-US" sz="2700" dirty="0"/>
              <a:t>UDGET EXECUTION REPORT</a:t>
            </a:r>
            <a:br>
              <a:rPr lang="en-US" sz="2700" dirty="0"/>
            </a:br>
            <a:r>
              <a:rPr lang="en-US" sz="2800" dirty="0"/>
              <a:t>(JAN-SEPT., 2023)</a:t>
            </a:r>
            <a:r>
              <a:rPr lang="yo-NG" sz="2800" dirty="0"/>
              <a:t> </a:t>
            </a:r>
            <a:endParaRPr lang="en-GB" sz="20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1267" name="Footer Placeholder 1"/>
          <p:cNvSpPr>
            <a:spLocks noGrp="1"/>
          </p:cNvSpPr>
          <p:nvPr>
            <p:ph type="ftr" sz="quarter" idx="3"/>
          </p:nvPr>
        </p:nvSpPr>
        <p:spPr bwMode="auto">
          <a:xfrm>
            <a:off x="6600704" y="6396596"/>
            <a:ext cx="3772395" cy="35690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4E5B6F"/>
                </a:solidFill>
                <a:effectLst/>
                <a:uLnTx/>
                <a:uFillTx/>
                <a:latin typeface="Gill Sans MT" pitchFamily="34" charset="0"/>
                <a:ea typeface="+mn-ea"/>
                <a:cs typeface="Calibri" pitchFamily="34" charset="0"/>
              </a:rPr>
              <a:t>MINISTRY OF BUDGET AND PLANNING</a:t>
            </a:r>
            <a:endParaRPr kumimoji="0" lang="id-ID" sz="1400" b="0" i="0" u="none" strike="noStrike" kern="1200" cap="none" spc="0" normalizeH="0" baseline="0" noProof="0" dirty="0">
              <a:ln>
                <a:noFill/>
              </a:ln>
              <a:solidFill>
                <a:srgbClr val="4E5B6F"/>
              </a:solidFill>
              <a:effectLst/>
              <a:uLnTx/>
              <a:uFillTx/>
              <a:latin typeface="Gill Sans MT" pitchFamily="34" charset="0"/>
              <a:ea typeface="+mn-ea"/>
              <a:cs typeface="Calibri" pitchFamily="34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4405" y="74001"/>
            <a:ext cx="1515291" cy="1077706"/>
          </a:xfrm>
          <a:prstGeom prst="rect">
            <a:avLst/>
          </a:prstGeom>
        </p:spPr>
      </p:pic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4871F07B-43AC-DE97-5928-4DA2F868007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0925075"/>
              </p:ext>
            </p:extLst>
          </p:nvPr>
        </p:nvGraphicFramePr>
        <p:xfrm>
          <a:off x="1099931" y="1150937"/>
          <a:ext cx="10005392" cy="4970677"/>
        </p:xfrm>
        <a:graphic>
          <a:graphicData uri="http://schemas.openxmlformats.org/drawingml/2006/table">
            <a:tbl>
              <a:tblPr/>
              <a:tblGrid>
                <a:gridCol w="585765">
                  <a:extLst>
                    <a:ext uri="{9D8B030D-6E8A-4147-A177-3AD203B41FA5}">
                      <a16:colId xmlns:a16="http://schemas.microsoft.com/office/drawing/2014/main" val="346170441"/>
                    </a:ext>
                  </a:extLst>
                </a:gridCol>
                <a:gridCol w="2032953">
                  <a:extLst>
                    <a:ext uri="{9D8B030D-6E8A-4147-A177-3AD203B41FA5}">
                      <a16:colId xmlns:a16="http://schemas.microsoft.com/office/drawing/2014/main" val="2381714842"/>
                    </a:ext>
                  </a:extLst>
                </a:gridCol>
                <a:gridCol w="865728">
                  <a:extLst>
                    <a:ext uri="{9D8B030D-6E8A-4147-A177-3AD203B41FA5}">
                      <a16:colId xmlns:a16="http://schemas.microsoft.com/office/drawing/2014/main" val="2627509691"/>
                    </a:ext>
                  </a:extLst>
                </a:gridCol>
                <a:gridCol w="1206823">
                  <a:extLst>
                    <a:ext uri="{9D8B030D-6E8A-4147-A177-3AD203B41FA5}">
                      <a16:colId xmlns:a16="http://schemas.microsoft.com/office/drawing/2014/main" val="3606286942"/>
                    </a:ext>
                  </a:extLst>
                </a:gridCol>
                <a:gridCol w="968261">
                  <a:extLst>
                    <a:ext uri="{9D8B030D-6E8A-4147-A177-3AD203B41FA5}">
                      <a16:colId xmlns:a16="http://schemas.microsoft.com/office/drawing/2014/main" val="686967240"/>
                    </a:ext>
                  </a:extLst>
                </a:gridCol>
                <a:gridCol w="1240445">
                  <a:extLst>
                    <a:ext uri="{9D8B030D-6E8A-4147-A177-3AD203B41FA5}">
                      <a16:colId xmlns:a16="http://schemas.microsoft.com/office/drawing/2014/main" val="509694378"/>
                    </a:ext>
                  </a:extLst>
                </a:gridCol>
                <a:gridCol w="1537634">
                  <a:extLst>
                    <a:ext uri="{9D8B030D-6E8A-4147-A177-3AD203B41FA5}">
                      <a16:colId xmlns:a16="http://schemas.microsoft.com/office/drawing/2014/main" val="1553344838"/>
                    </a:ext>
                  </a:extLst>
                </a:gridCol>
                <a:gridCol w="1567783">
                  <a:extLst>
                    <a:ext uri="{9D8B030D-6E8A-4147-A177-3AD203B41FA5}">
                      <a16:colId xmlns:a16="http://schemas.microsoft.com/office/drawing/2014/main" val="3538814085"/>
                    </a:ext>
                  </a:extLst>
                </a:gridCol>
              </a:tblGrid>
              <a:tr h="220279">
                <a:tc gridSpan="8">
                  <a:txBody>
                    <a:bodyPr/>
                    <a:lstStyle/>
                    <a:p>
                      <a:pPr algn="ctr" rtl="0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FUNDING SOURCES</a:t>
                      </a:r>
                    </a:p>
                  </a:txBody>
                  <a:tcPr marL="9332" marR="9332" marT="933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3534996"/>
                  </a:ext>
                </a:extLst>
              </a:tr>
              <a:tr h="670852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S/No </a:t>
                      </a:r>
                    </a:p>
                  </a:txBody>
                  <a:tcPr marL="9332" marR="9332" marT="933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Details </a:t>
                      </a:r>
                    </a:p>
                  </a:txBody>
                  <a:tcPr marL="9332" marR="9332" marT="933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Budget (NBn) </a:t>
                      </a:r>
                    </a:p>
                  </a:txBody>
                  <a:tcPr marL="9332" marR="9332" marT="933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Proportionate Target (</a:t>
                      </a:r>
                      <a:r>
                        <a:rPr lang="en-US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NBn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)</a:t>
                      </a:r>
                    </a:p>
                  </a:txBody>
                  <a:tcPr marL="9332" marR="9332" marT="933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Actual Performance (</a:t>
                      </a:r>
                      <a:r>
                        <a:rPr lang="en-US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NBn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) </a:t>
                      </a:r>
                    </a:p>
                  </a:txBody>
                  <a:tcPr marL="9332" marR="9332" marT="933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of Actual on Total Performance </a:t>
                      </a:r>
                    </a:p>
                  </a:txBody>
                  <a:tcPr marL="9332" marR="9332" marT="933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of Actual on  Proportionate Target</a:t>
                      </a:r>
                    </a:p>
                  </a:txBody>
                  <a:tcPr marL="9332" marR="9332" marT="933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Actual on Total Budget</a:t>
                      </a:r>
                    </a:p>
                  </a:txBody>
                  <a:tcPr marL="9332" marR="9332" marT="933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82593531"/>
                  </a:ext>
                </a:extLst>
              </a:tr>
              <a:tr h="220279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</a:t>
                      </a:r>
                    </a:p>
                  </a:txBody>
                  <a:tcPr marL="9332" marR="9332" marT="933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Opening Balance</a:t>
                      </a:r>
                    </a:p>
                  </a:txBody>
                  <a:tcPr marL="9332" marR="9332" marT="933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41.63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41.63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34.57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14.39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83.04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83.04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4304950"/>
                  </a:ext>
                </a:extLst>
              </a:tr>
              <a:tr h="220279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ii</a:t>
                      </a:r>
                    </a:p>
                  </a:txBody>
                  <a:tcPr marL="9332" marR="9332" marT="933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IGR </a:t>
                      </a:r>
                    </a:p>
                  </a:txBody>
                  <a:tcPr marL="9332" marR="9332" marT="933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210.25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157.69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76.99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32.05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48.82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36.62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60687561"/>
                  </a:ext>
                </a:extLst>
              </a:tr>
              <a:tr h="470597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iii </a:t>
                      </a:r>
                    </a:p>
                  </a:txBody>
                  <a:tcPr marL="9332" marR="9332" marT="933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Statutory Allocation</a:t>
                      </a:r>
                    </a:p>
                  </a:txBody>
                  <a:tcPr marL="9332" marR="9332" marT="933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50.73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38.05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23.36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9.72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61.40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46.05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13344864"/>
                  </a:ext>
                </a:extLst>
              </a:tr>
              <a:tr h="220279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iv </a:t>
                      </a:r>
                    </a:p>
                  </a:txBody>
                  <a:tcPr marL="9332" marR="9332" marT="933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VAT </a:t>
                      </a:r>
                    </a:p>
                  </a:txBody>
                  <a:tcPr marL="9332" marR="9332" marT="933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37.42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28.07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31.30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13.03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111.53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83.65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66968828"/>
                  </a:ext>
                </a:extLst>
              </a:tr>
              <a:tr h="470597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 </a:t>
                      </a:r>
                    </a:p>
                  </a:txBody>
                  <a:tcPr marL="9332" marR="9332" marT="933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EXCESS CRUDE  /EXCHANGE GAIN</a:t>
                      </a:r>
                    </a:p>
                  </a:txBody>
                  <a:tcPr marL="9332" marR="9332" marT="933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26.09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10.86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903.55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677.66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98367574"/>
                  </a:ext>
                </a:extLst>
              </a:tr>
              <a:tr h="310394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vi </a:t>
                      </a:r>
                    </a:p>
                  </a:txBody>
                  <a:tcPr marL="9332" marR="9332" marT="933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Capital Receipts </a:t>
                      </a:r>
                    </a:p>
                  </a:txBody>
                  <a:tcPr marL="9332" marR="9332" marT="933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128.37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96.28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47.92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19.95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49.77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37.33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74567928"/>
                  </a:ext>
                </a:extLst>
              </a:tr>
              <a:tr h="220279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 </a:t>
                      </a:r>
                    </a:p>
                  </a:txBody>
                  <a:tcPr marL="9332" marR="9332" marT="933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</a:t>
                      </a:r>
                    </a:p>
                  </a:txBody>
                  <a:tcPr marL="9332" marR="9332" marT="933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472.25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364.60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240.23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65.89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50.87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41304100"/>
                  </a:ext>
                </a:extLst>
              </a:tr>
              <a:tr h="220279">
                <a:tc gridSpan="8">
                  <a:txBody>
                    <a:bodyPr/>
                    <a:lstStyle/>
                    <a:p>
                      <a:pPr algn="ctr" rtl="0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EXPENDITURE </a:t>
                      </a:r>
                    </a:p>
                  </a:txBody>
                  <a:tcPr marL="9332" marR="9332" marT="933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9966954"/>
                  </a:ext>
                </a:extLst>
              </a:tr>
              <a:tr h="640813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S/No </a:t>
                      </a:r>
                    </a:p>
                  </a:txBody>
                  <a:tcPr marL="9332" marR="9332" marT="933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Details </a:t>
                      </a:r>
                    </a:p>
                  </a:txBody>
                  <a:tcPr marL="9332" marR="9332" marT="933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Budget (NBn) </a:t>
                      </a:r>
                    </a:p>
                  </a:txBody>
                  <a:tcPr marL="9332" marR="9332" marT="933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Proportionate Target (</a:t>
                      </a:r>
                      <a:r>
                        <a:rPr lang="en-US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NBn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)</a:t>
                      </a:r>
                    </a:p>
                  </a:txBody>
                  <a:tcPr marL="9332" marR="9332" marT="933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Actual Performance (NBn) 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32" marR="9332" marT="933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of Actual on Total Performance </a:t>
                      </a:r>
                    </a:p>
                  </a:txBody>
                  <a:tcPr marL="9332" marR="9332" marT="933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of Actual on Proportionate Target</a:t>
                      </a:r>
                    </a:p>
                  </a:txBody>
                  <a:tcPr marL="9332" marR="9332" marT="933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Actual on Total Budget</a:t>
                      </a:r>
                    </a:p>
                  </a:txBody>
                  <a:tcPr marL="9332" marR="9332" marT="933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91234849"/>
                  </a:ext>
                </a:extLst>
              </a:tr>
              <a:tr h="290369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 </a:t>
                      </a:r>
                    </a:p>
                  </a:txBody>
                  <a:tcPr marL="9332" marR="9332" marT="933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Recurrent Expenditure </a:t>
                      </a:r>
                    </a:p>
                  </a:txBody>
                  <a:tcPr marL="9332" marR="9332" marT="933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202.64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151.98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131.92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65.35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86.80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65.10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07364175"/>
                  </a:ext>
                </a:extLst>
              </a:tr>
              <a:tr h="300381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ii </a:t>
                      </a:r>
                    </a:p>
                  </a:txBody>
                  <a:tcPr marL="9332" marR="9332" marT="933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Capital Expenditure </a:t>
                      </a:r>
                    </a:p>
                  </a:txBody>
                  <a:tcPr marL="9332" marR="9332" marT="933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269.61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202.21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69.94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34.65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34.59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25.94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87005130"/>
                  </a:ext>
                </a:extLst>
              </a:tr>
              <a:tr h="380483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 </a:t>
                      </a:r>
                    </a:p>
                  </a:txBody>
                  <a:tcPr marL="9332" marR="9332" marT="933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Expenditure </a:t>
                      </a:r>
                    </a:p>
                  </a:txBody>
                  <a:tcPr marL="9332" marR="9332" marT="933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472.25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354.19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201.86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56.99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42.74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61605635"/>
                  </a:ext>
                </a:extLst>
              </a:tr>
            </a:tbl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25801726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0817" y="304936"/>
            <a:ext cx="8777300" cy="571500"/>
          </a:xfrm>
        </p:spPr>
        <p:txBody>
          <a:bodyPr rtlCol="0">
            <a:normAutofit fontScale="90000"/>
          </a:bodyPr>
          <a:lstStyle/>
          <a:p>
            <a:pPr algn="ctr">
              <a:defRPr/>
            </a:pPr>
            <a:br>
              <a:rPr lang="en-GB" b="1" dirty="0"/>
            </a:br>
            <a:r>
              <a:rPr lang="yo-NG" sz="2700" dirty="0">
                <a:latin typeface="+mn-lt"/>
              </a:rPr>
              <a:t>Expenditure </a:t>
            </a:r>
            <a:r>
              <a:rPr lang="en-ZA" sz="2700" dirty="0">
                <a:latin typeface="+mn-lt"/>
              </a:rPr>
              <a:t>Review</a:t>
            </a:r>
            <a:r>
              <a:rPr lang="yo-NG" sz="2700" dirty="0">
                <a:latin typeface="+mn-lt"/>
              </a:rPr>
              <a:t> </a:t>
            </a:r>
            <a:r>
              <a:rPr lang="en-GB" sz="2700" dirty="0">
                <a:latin typeface="+mn-lt"/>
              </a:rPr>
              <a:t>- </a:t>
            </a:r>
            <a:r>
              <a:rPr lang="en-US" sz="2700" dirty="0">
                <a:latin typeface="+mn-lt"/>
              </a:rPr>
              <a:t>January</a:t>
            </a:r>
            <a:r>
              <a:rPr lang="yo-NG" sz="2700" dirty="0">
                <a:latin typeface="+mn-lt"/>
              </a:rPr>
              <a:t> to </a:t>
            </a:r>
            <a:r>
              <a:rPr lang="en-US" sz="2700" dirty="0">
                <a:latin typeface="+mn-lt"/>
              </a:rPr>
              <a:t>September</a:t>
            </a:r>
            <a:r>
              <a:rPr lang="en-ZA" sz="2700" dirty="0">
                <a:latin typeface="+mn-lt"/>
              </a:rPr>
              <a:t> </a:t>
            </a:r>
            <a:r>
              <a:rPr lang="yo-NG" sz="2700" dirty="0">
                <a:latin typeface="+mn-lt"/>
              </a:rPr>
              <a:t>20</a:t>
            </a:r>
            <a:r>
              <a:rPr lang="en-US" sz="2700" dirty="0">
                <a:latin typeface="+mn-lt"/>
              </a:rPr>
              <a:t>23</a:t>
            </a:r>
            <a:br>
              <a:rPr lang="en-ZA" sz="2700" dirty="0"/>
            </a:br>
            <a:endParaRPr lang="en-GB" sz="27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D6293B3-C7E1-4C40-969D-00FBF382D78D}" type="slidenum">
              <a:rPr kumimoji="0" lang="en-US" sz="1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  <p:sp>
        <p:nvSpPr>
          <p:cNvPr id="6" name="Footer Placeholder 2">
            <a:extLst>
              <a:ext uri="{FF2B5EF4-FFF2-40B4-BE49-F238E27FC236}">
                <a16:creationId xmlns:a16="http://schemas.microsoft.com/office/drawing/2014/main" id="{85F3478F-7933-41DA-8894-39AB41BFBC6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auto">
          <a:xfrm>
            <a:off x="6370325" y="6364236"/>
            <a:ext cx="3904607" cy="365125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4E5B6F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Arial" charset="0"/>
              </a:rPr>
              <a:t>MINISTRY OF BUDGET AND PLANNING</a:t>
            </a:r>
            <a:endParaRPr kumimoji="0" lang="id-ID" sz="1400" b="0" i="0" u="none" strike="noStrike" kern="1200" cap="none" spc="0" normalizeH="0" baseline="0" noProof="0" dirty="0">
              <a:ln>
                <a:noFill/>
              </a:ln>
              <a:solidFill>
                <a:srgbClr val="4E5B6F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Arial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88117" y="58432"/>
            <a:ext cx="1275340" cy="1064507"/>
          </a:xfrm>
          <a:prstGeom prst="rect">
            <a:avLst/>
          </a:prstGeom>
        </p:spPr>
      </p:pic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8481281"/>
              </p:ext>
            </p:extLst>
          </p:nvPr>
        </p:nvGraphicFramePr>
        <p:xfrm>
          <a:off x="410817" y="1122937"/>
          <a:ext cx="11343862" cy="4764769"/>
        </p:xfrm>
        <a:graphic>
          <a:graphicData uri="http://schemas.openxmlformats.org/drawingml/2006/table">
            <a:tbl>
              <a:tblPr/>
              <a:tblGrid>
                <a:gridCol w="19292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124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1247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0544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1120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6273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51030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102029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Details</a:t>
                      </a:r>
                    </a:p>
                  </a:txBody>
                  <a:tcPr marL="8684" marR="8684" marT="86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Approved Budget N(Bn) </a:t>
                      </a:r>
                    </a:p>
                  </a:txBody>
                  <a:tcPr marL="8684" marR="8684" marT="86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Proportionate Target</a:t>
                      </a:r>
                    </a:p>
                  </a:txBody>
                  <a:tcPr marL="8684" marR="8684" marT="86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Actual Expenditure     Jan. – Sept. 2023    N(Bn)</a:t>
                      </a:r>
                    </a:p>
                  </a:txBody>
                  <a:tcPr marL="8684" marR="8684" marT="86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% Actual Expenditure on  Approved Budget</a:t>
                      </a:r>
                    </a:p>
                  </a:txBody>
                  <a:tcPr marL="8684" marR="8684" marT="86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%Actual Expenditure on Proportionate Expenditure </a:t>
                      </a:r>
                    </a:p>
                  </a:txBody>
                  <a:tcPr marL="8684" marR="8684" marT="86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% Actual Expenditure on Total Actual Expenditure</a:t>
                      </a:r>
                    </a:p>
                  </a:txBody>
                  <a:tcPr marL="8684" marR="8684" marT="86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7952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Salaries &amp; Allowances  </a:t>
                      </a:r>
                    </a:p>
                  </a:txBody>
                  <a:tcPr marL="8684" marR="8684" marT="8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79,854,715,889.03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59,891,036,916.77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50,853,212,699.24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63.68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84.91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25.19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8371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Consolidated Revenue Fund Charges  </a:t>
                      </a:r>
                    </a:p>
                  </a:txBody>
                  <a:tcPr marL="8684" marR="8684" marT="8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21,124,115,202.70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15,843,086,402.03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11,629,687,198.86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55.05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73.41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5215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Total Personnel Cost   </a:t>
                      </a:r>
                    </a:p>
                  </a:txBody>
                  <a:tcPr marL="8684" marR="8684" marT="8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100,978,831,091.73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75,734,123,318.80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62,482,899,898.10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61.88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82.50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30.95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2074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Overhead Cost </a:t>
                      </a:r>
                    </a:p>
                  </a:txBody>
                  <a:tcPr marL="8684" marR="8684" marT="8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61,763,151,086.23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46,322,363,314.67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33,036,070,392.16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53.49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71.32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16.37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7936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Public Debt Charges (Overhead )</a:t>
                      </a:r>
                    </a:p>
                  </a:txBody>
                  <a:tcPr marL="8684" marR="8684" marT="8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39,902,773,546.29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29,927,080,159.72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36,397,969,062.98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91.22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121.62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18.03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04147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Total Recurrent Expenditure </a:t>
                      </a:r>
                    </a:p>
                  </a:txBody>
                  <a:tcPr marL="8684" marR="8684" marT="8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202,644,755,724.25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151,983,566,793.19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131,916,939,353.25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86.80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65.35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20391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Capital Expenditure </a:t>
                      </a:r>
                    </a:p>
                  </a:txBody>
                  <a:tcPr marL="8684" marR="8684" marT="8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269,605,938,723.32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202,204,454,042.49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69,939,681,929.26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25.94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34.59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34.65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12907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Public Debt Charges (Capital) </a:t>
                      </a:r>
                    </a:p>
                  </a:txBody>
                  <a:tcPr marL="8684" marR="8684" marT="8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1703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Total Capital Expenditure </a:t>
                      </a:r>
                    </a:p>
                  </a:txBody>
                  <a:tcPr marL="8684" marR="8684" marT="8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269,605,938,723.32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202,204,454,042.49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69,939,681,929.26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25.94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34.59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34.65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57266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Total Expenditure </a:t>
                      </a:r>
                    </a:p>
                  </a:txBody>
                  <a:tcPr marL="8684" marR="8684" marT="8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472,250,694,447.57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354,188,020,835.68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201,856,621,282.51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42.74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56.99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149205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39688" y="304936"/>
            <a:ext cx="8048429" cy="571500"/>
          </a:xfrm>
        </p:spPr>
        <p:txBody>
          <a:bodyPr rtlCol="0">
            <a:normAutofit fontScale="90000"/>
          </a:bodyPr>
          <a:lstStyle/>
          <a:p>
            <a:pPr algn="ctr">
              <a:defRPr/>
            </a:pPr>
            <a:br>
              <a:rPr lang="en-GB" b="1" dirty="0"/>
            </a:br>
            <a:r>
              <a:rPr lang="yo-NG" sz="2700" dirty="0">
                <a:latin typeface="+mn-lt"/>
              </a:rPr>
              <a:t>Expenditure </a:t>
            </a:r>
            <a:r>
              <a:rPr lang="en-ZA" sz="2700" dirty="0">
                <a:latin typeface="+mn-lt"/>
              </a:rPr>
              <a:t>Review</a:t>
            </a:r>
            <a:r>
              <a:rPr lang="yo-NG" sz="2700" dirty="0">
                <a:latin typeface="+mn-lt"/>
              </a:rPr>
              <a:t> </a:t>
            </a:r>
            <a:r>
              <a:rPr lang="en-GB" sz="2700" dirty="0">
                <a:latin typeface="+mn-lt"/>
              </a:rPr>
              <a:t>- </a:t>
            </a:r>
            <a:r>
              <a:rPr lang="en-US" sz="2700" dirty="0">
                <a:latin typeface="+mn-lt"/>
              </a:rPr>
              <a:t>January</a:t>
            </a:r>
            <a:r>
              <a:rPr lang="yo-NG" sz="2700" dirty="0">
                <a:latin typeface="+mn-lt"/>
              </a:rPr>
              <a:t> to </a:t>
            </a:r>
            <a:r>
              <a:rPr lang="en-ZA" sz="2700" dirty="0">
                <a:latin typeface="+mn-lt"/>
              </a:rPr>
              <a:t>September </a:t>
            </a:r>
            <a:r>
              <a:rPr lang="yo-NG" sz="2700" dirty="0">
                <a:latin typeface="+mn-lt"/>
              </a:rPr>
              <a:t>20</a:t>
            </a:r>
            <a:r>
              <a:rPr lang="en-US" sz="2700" dirty="0">
                <a:latin typeface="+mn-lt"/>
              </a:rPr>
              <a:t>22</a:t>
            </a:r>
            <a:br>
              <a:rPr lang="en-ZA" sz="2700" dirty="0"/>
            </a:br>
            <a:endParaRPr lang="en-GB" sz="27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D6293B3-C7E1-4C40-969D-00FBF382D78D}" type="slidenum">
              <a:rPr kumimoji="0" lang="en-US" sz="1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  <p:sp>
        <p:nvSpPr>
          <p:cNvPr id="6" name="Footer Placeholder 2">
            <a:extLst>
              <a:ext uri="{FF2B5EF4-FFF2-40B4-BE49-F238E27FC236}">
                <a16:creationId xmlns:a16="http://schemas.microsoft.com/office/drawing/2014/main" id="{85F3478F-7933-41DA-8894-39AB41BFBC6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auto">
          <a:xfrm>
            <a:off x="6370325" y="6364236"/>
            <a:ext cx="3904607" cy="365125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4E5B6F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Arial" charset="0"/>
              </a:rPr>
              <a:t>MINISTRY OF BUDGET AND PLANNING</a:t>
            </a:r>
            <a:endParaRPr kumimoji="0" lang="id-ID" sz="1400" b="0" i="0" u="none" strike="noStrike" kern="1200" cap="none" spc="0" normalizeH="0" baseline="0" noProof="0" dirty="0">
              <a:ln>
                <a:noFill/>
              </a:ln>
              <a:solidFill>
                <a:srgbClr val="4E5B6F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Arial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88117" y="58432"/>
            <a:ext cx="1275340" cy="1064507"/>
          </a:xfrm>
          <a:prstGeom prst="rect">
            <a:avLst/>
          </a:prstGeom>
        </p:spPr>
      </p:pic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3F32E090-F825-401B-A7D5-EE8164624B0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092819"/>
              </p:ext>
            </p:extLst>
          </p:nvPr>
        </p:nvGraphicFramePr>
        <p:xfrm>
          <a:off x="1139688" y="1128844"/>
          <a:ext cx="10190921" cy="5024644"/>
        </p:xfrm>
        <a:graphic>
          <a:graphicData uri="http://schemas.openxmlformats.org/drawingml/2006/table">
            <a:tbl>
              <a:tblPr/>
              <a:tblGrid>
                <a:gridCol w="1615724">
                  <a:extLst>
                    <a:ext uri="{9D8B030D-6E8A-4147-A177-3AD203B41FA5}">
                      <a16:colId xmlns:a16="http://schemas.microsoft.com/office/drawing/2014/main" val="2327990582"/>
                    </a:ext>
                  </a:extLst>
                </a:gridCol>
                <a:gridCol w="1600900">
                  <a:extLst>
                    <a:ext uri="{9D8B030D-6E8A-4147-A177-3AD203B41FA5}">
                      <a16:colId xmlns:a16="http://schemas.microsoft.com/office/drawing/2014/main" val="2531904807"/>
                    </a:ext>
                  </a:extLst>
                </a:gridCol>
                <a:gridCol w="1600900">
                  <a:extLst>
                    <a:ext uri="{9D8B030D-6E8A-4147-A177-3AD203B41FA5}">
                      <a16:colId xmlns:a16="http://schemas.microsoft.com/office/drawing/2014/main" val="1015323575"/>
                    </a:ext>
                  </a:extLst>
                </a:gridCol>
                <a:gridCol w="1676040">
                  <a:extLst>
                    <a:ext uri="{9D8B030D-6E8A-4147-A177-3AD203B41FA5}">
                      <a16:colId xmlns:a16="http://schemas.microsoft.com/office/drawing/2014/main" val="3314421532"/>
                    </a:ext>
                  </a:extLst>
                </a:gridCol>
                <a:gridCol w="998130">
                  <a:extLst>
                    <a:ext uri="{9D8B030D-6E8A-4147-A177-3AD203B41FA5}">
                      <a16:colId xmlns:a16="http://schemas.microsoft.com/office/drawing/2014/main" val="2910396494"/>
                    </a:ext>
                  </a:extLst>
                </a:gridCol>
                <a:gridCol w="1287321">
                  <a:extLst>
                    <a:ext uri="{9D8B030D-6E8A-4147-A177-3AD203B41FA5}">
                      <a16:colId xmlns:a16="http://schemas.microsoft.com/office/drawing/2014/main" val="1216709487"/>
                    </a:ext>
                  </a:extLst>
                </a:gridCol>
                <a:gridCol w="1411906">
                  <a:extLst>
                    <a:ext uri="{9D8B030D-6E8A-4147-A177-3AD203B41FA5}">
                      <a16:colId xmlns:a16="http://schemas.microsoft.com/office/drawing/2014/main" val="1270667114"/>
                    </a:ext>
                  </a:extLst>
                </a:gridCol>
              </a:tblGrid>
              <a:tr h="857776"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Details</a:t>
                      </a:r>
                      <a:endParaRPr lang="en-US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Revised Budget (</a:t>
                      </a:r>
                      <a:r>
                        <a:rPr lang="en-US" sz="1400" b="1" i="0" u="none" strike="sng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) </a:t>
                      </a:r>
                      <a:endParaRPr lang="en-US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Proportionate Target (</a:t>
                      </a:r>
                      <a:r>
                        <a:rPr lang="en-US" sz="1400" b="1" i="0" u="none" strike="sng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)</a:t>
                      </a:r>
                      <a:endParaRPr lang="en-US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Actual Expenditure                          Jan. – Sept. 2022   </a:t>
                      </a:r>
                    </a:p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</a:t>
                      </a:r>
                      <a:r>
                        <a:rPr lang="en-US" sz="1400" b="1" i="0" u="none" strike="sng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)</a:t>
                      </a:r>
                      <a:endParaRPr lang="en-US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Performance on     Budget</a:t>
                      </a:r>
                      <a:endParaRPr lang="en-US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Proportionate Expenditure </a:t>
                      </a:r>
                      <a:endParaRPr lang="en-US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of Total Actual Expenditure</a:t>
                      </a:r>
                      <a:endParaRPr lang="en-US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04220484"/>
                  </a:ext>
                </a:extLst>
              </a:tr>
              <a:tr h="428889">
                <a:tc>
                  <a:txBody>
                    <a:bodyPr/>
                    <a:lstStyle/>
                    <a:p>
                      <a:pPr algn="l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Salaries &amp; Allowances  </a:t>
                      </a:r>
                      <a:endParaRPr lang="en-US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75,975,733,186.80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56,981,799,890.10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47,793,665,109.76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62.91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83.88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28.66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85566856"/>
                  </a:ext>
                </a:extLst>
              </a:tr>
              <a:tr h="436117">
                <a:tc>
                  <a:txBody>
                    <a:bodyPr/>
                    <a:lstStyle/>
                    <a:p>
                      <a:pPr algn="l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Consolidated Revenue Fund Charges  </a:t>
                      </a:r>
                      <a:endParaRPr lang="en-US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20,752,090,767.67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15,564,068,075.75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10,031,903,467.20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48.34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64.46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29811034"/>
                  </a:ext>
                </a:extLst>
              </a:tr>
              <a:tr h="428889">
                <a:tc>
                  <a:txBody>
                    <a:bodyPr/>
                    <a:lstStyle/>
                    <a:p>
                      <a:pPr algn="l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Personnel Cost   </a:t>
                      </a:r>
                      <a:endParaRPr lang="en-US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96,727,823,954.47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72,545,867,965.85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57,825,568,576.96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59.78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79.71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34.67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09366730"/>
                  </a:ext>
                </a:extLst>
              </a:tr>
              <a:tr h="379494">
                <a:tc>
                  <a:txBody>
                    <a:bodyPr/>
                    <a:lstStyle/>
                    <a:p>
                      <a:pPr algn="l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Overhead Cost </a:t>
                      </a:r>
                      <a:endParaRPr lang="en-US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57,746,818,551.74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43,310,113,913.81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23,894,905,466.13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41.38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55.17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14.33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55154061"/>
                  </a:ext>
                </a:extLst>
              </a:tr>
              <a:tr h="428889">
                <a:tc>
                  <a:txBody>
                    <a:bodyPr/>
                    <a:lstStyle/>
                    <a:p>
                      <a:pPr algn="l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Public Debt Charges (Overhead )</a:t>
                      </a:r>
                      <a:endParaRPr lang="en-US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28,013,395,249.03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21,010,046,436.77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23,064,654,537.18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82.33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109.78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13.83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94409126"/>
                  </a:ext>
                </a:extLst>
              </a:tr>
              <a:tr h="428889">
                <a:tc>
                  <a:txBody>
                    <a:bodyPr/>
                    <a:lstStyle/>
                    <a:p>
                      <a:pPr algn="l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Recurrent Expenditure </a:t>
                      </a:r>
                      <a:endParaRPr lang="en-US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182,488,037,755.24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91,244,018,877.62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104,785,128,580.27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57.42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114.84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62.83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64091430"/>
                  </a:ext>
                </a:extLst>
              </a:tr>
              <a:tr h="380570">
                <a:tc>
                  <a:txBody>
                    <a:bodyPr/>
                    <a:lstStyle/>
                    <a:p>
                      <a:pPr algn="l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Capital Expenditure </a:t>
                      </a:r>
                      <a:endParaRPr lang="en-US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268,498,528,922.80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201,373,896,692.10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61,980,134,948.75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23.08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30.78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37.17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75621069"/>
                  </a:ext>
                </a:extLst>
              </a:tr>
              <a:tr h="322744">
                <a:tc>
                  <a:txBody>
                    <a:bodyPr/>
                    <a:lstStyle/>
                    <a:p>
                      <a:pPr algn="l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Public Debt Charges (Capital) </a:t>
                      </a:r>
                      <a:endParaRPr lang="en-US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#DIV/0!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#DIV/0!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96178702"/>
                  </a:ext>
                </a:extLst>
              </a:tr>
              <a:tr h="258509">
                <a:tc>
                  <a:txBody>
                    <a:bodyPr/>
                    <a:lstStyle/>
                    <a:p>
                      <a:pPr algn="l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Capital Expenditure </a:t>
                      </a:r>
                      <a:endParaRPr lang="en-US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268,498,528,922.80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201,373,896,692.10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61,980,134,948.75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23.08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30.78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37.17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6385086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EXPENDITURE</a:t>
                      </a:r>
                    </a:p>
                    <a:p>
                      <a:pPr algn="l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endParaRPr lang="en-US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450,986,566,678.04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338,239,925,008.53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166,765,263,529.02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36.98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49.30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817199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125601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8139" y="6299"/>
            <a:ext cx="8544055" cy="688422"/>
          </a:xfrm>
        </p:spPr>
        <p:txBody>
          <a:bodyPr rtlCol="0">
            <a:noAutofit/>
          </a:bodyPr>
          <a:lstStyle/>
          <a:p>
            <a:pPr algn="ctr">
              <a:defRPr/>
            </a:pPr>
            <a:br>
              <a:rPr lang="en-US" sz="2000" dirty="0"/>
            </a:br>
            <a:r>
              <a:rPr lang="en-US" sz="2000" dirty="0"/>
              <a:t>Comparison of Expenditure Actual Performance for the 3</a:t>
            </a:r>
            <a:r>
              <a:rPr lang="en-US" sz="2000" baseline="30000" dirty="0"/>
              <a:t>rd</a:t>
            </a:r>
            <a:r>
              <a:rPr lang="en-US" sz="2000" dirty="0"/>
              <a:t> Quarter 2023 and Corresponding Period, 2022</a:t>
            </a:r>
            <a:endParaRPr lang="en-GB" sz="2000" dirty="0">
              <a:latin typeface="+mn-lt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ADC21EB-5201-468A-9628-9AC73A10963A}" type="slidenum">
              <a:rPr kumimoji="0" lang="en-US" sz="1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257C31F3-0959-46D2-9391-89AFB9FFDA9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9971341"/>
              </p:ext>
            </p:extLst>
          </p:nvPr>
        </p:nvGraphicFramePr>
        <p:xfrm>
          <a:off x="569843" y="844715"/>
          <a:ext cx="10959853" cy="3316589"/>
        </p:xfrm>
        <a:graphic>
          <a:graphicData uri="http://schemas.openxmlformats.org/drawingml/2006/table">
            <a:tbl>
              <a:tblPr/>
              <a:tblGrid>
                <a:gridCol w="806877">
                  <a:extLst>
                    <a:ext uri="{9D8B030D-6E8A-4147-A177-3AD203B41FA5}">
                      <a16:colId xmlns:a16="http://schemas.microsoft.com/office/drawing/2014/main" val="883552309"/>
                    </a:ext>
                  </a:extLst>
                </a:gridCol>
                <a:gridCol w="2549395">
                  <a:extLst>
                    <a:ext uri="{9D8B030D-6E8A-4147-A177-3AD203B41FA5}">
                      <a16:colId xmlns:a16="http://schemas.microsoft.com/office/drawing/2014/main" val="2146269366"/>
                    </a:ext>
                  </a:extLst>
                </a:gridCol>
                <a:gridCol w="2018270">
                  <a:extLst>
                    <a:ext uri="{9D8B030D-6E8A-4147-A177-3AD203B41FA5}">
                      <a16:colId xmlns:a16="http://schemas.microsoft.com/office/drawing/2014/main" val="1812286659"/>
                    </a:ext>
                  </a:extLst>
                </a:gridCol>
                <a:gridCol w="1666050">
                  <a:extLst>
                    <a:ext uri="{9D8B030D-6E8A-4147-A177-3AD203B41FA5}">
                      <a16:colId xmlns:a16="http://schemas.microsoft.com/office/drawing/2014/main" val="315354828"/>
                    </a:ext>
                  </a:extLst>
                </a:gridCol>
                <a:gridCol w="1549198">
                  <a:extLst>
                    <a:ext uri="{9D8B030D-6E8A-4147-A177-3AD203B41FA5}">
                      <a16:colId xmlns:a16="http://schemas.microsoft.com/office/drawing/2014/main" val="4047116842"/>
                    </a:ext>
                  </a:extLst>
                </a:gridCol>
                <a:gridCol w="1008883">
                  <a:extLst>
                    <a:ext uri="{9D8B030D-6E8A-4147-A177-3AD203B41FA5}">
                      <a16:colId xmlns:a16="http://schemas.microsoft.com/office/drawing/2014/main" val="3272193081"/>
                    </a:ext>
                  </a:extLst>
                </a:gridCol>
                <a:gridCol w="1361180">
                  <a:extLst>
                    <a:ext uri="{9D8B030D-6E8A-4147-A177-3AD203B41FA5}">
                      <a16:colId xmlns:a16="http://schemas.microsoft.com/office/drawing/2014/main" val="2257896412"/>
                    </a:ext>
                  </a:extLst>
                </a:gridCol>
              </a:tblGrid>
              <a:tr h="179002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 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 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2023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2022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% Change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2484985"/>
                  </a:ext>
                </a:extLst>
              </a:tr>
              <a:tr h="519282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S/N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Details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Actual Performance      </a:t>
                      </a:r>
                      <a:r>
                        <a:rPr lang="en-US" sz="1400" b="1" i="0" u="none" strike="sng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(Bn)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% of Total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Actual Performance      </a:t>
                      </a:r>
                      <a:r>
                        <a:rPr lang="en-US" sz="1400" b="1" i="0" u="none" strike="sng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(Bn)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% of Total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5056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i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Salaries and Allowances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50.85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25.19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47.79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28.66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2717100"/>
                  </a:ext>
                </a:extLst>
              </a:tr>
              <a:tr h="296704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ii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CRFC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11.63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15.95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5071288"/>
                  </a:ext>
                </a:extLst>
              </a:tr>
              <a:tr h="296704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 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Total Personnel Cost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62.48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30.95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57.82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34.67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1271915"/>
                  </a:ext>
                </a:extLst>
              </a:tr>
              <a:tr h="296704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iii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Overhead Cost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33.04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16.37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14.33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38.24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5720179"/>
                  </a:ext>
                </a:extLst>
              </a:tr>
              <a:tr h="296704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iv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Public Debt Charges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36.39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18.03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23.06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13.83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57.81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0158115"/>
                  </a:ext>
                </a:extLst>
              </a:tr>
              <a:tr h="349142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 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Total Recurrent Expenditure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131.91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65.35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104.78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62.83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25.89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7956354"/>
                  </a:ext>
                </a:extLst>
              </a:tr>
              <a:tr h="296704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v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Capital Expenditure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69.94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34.65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61.98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37.17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12.84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3634882"/>
                  </a:ext>
                </a:extLst>
              </a:tr>
              <a:tr h="296704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 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TOTAL EXPENDITURE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201.85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166.76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21.04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2652419"/>
                  </a:ext>
                </a:extLst>
              </a:tr>
            </a:tbl>
          </a:graphicData>
        </a:graphic>
      </p:graphicFrame>
      <p:sp>
        <p:nvSpPr>
          <p:cNvPr id="7" name="Footer Placeholder 2">
            <a:extLst>
              <a:ext uri="{FF2B5EF4-FFF2-40B4-BE49-F238E27FC236}">
                <a16:creationId xmlns:a16="http://schemas.microsoft.com/office/drawing/2014/main" id="{89ADEF68-3C45-48D2-9472-763863339C1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auto">
          <a:xfrm>
            <a:off x="6370325" y="6364236"/>
            <a:ext cx="3904607" cy="365125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4E5B6F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Arial" charset="0"/>
              </a:rPr>
              <a:t>MINISTRY OF BUDGET AND PLANNING</a:t>
            </a:r>
            <a:endParaRPr kumimoji="0" lang="id-ID" sz="1400" b="0" i="0" u="none" strike="noStrike" kern="1200" cap="none" spc="0" normalizeH="0" baseline="0" noProof="0" dirty="0">
              <a:ln>
                <a:noFill/>
              </a:ln>
              <a:solidFill>
                <a:srgbClr val="4E5B6F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Arial" charset="0"/>
            </a:endParaRPr>
          </a:p>
        </p:txBody>
      </p:sp>
      <p:graphicFrame>
        <p:nvGraphicFramePr>
          <p:cNvPr id="6" name="Chart 5"/>
          <p:cNvGraphicFramePr/>
          <p:nvPr>
            <p:extLst>
              <p:ext uri="{D42A27DB-BD31-4B8C-83A1-F6EECF244321}">
                <p14:modId xmlns:p14="http://schemas.microsoft.com/office/powerpoint/2010/main" val="2195195753"/>
              </p:ext>
            </p:extLst>
          </p:nvPr>
        </p:nvGraphicFramePr>
        <p:xfrm>
          <a:off x="2272552" y="4140941"/>
          <a:ext cx="7237207" cy="22670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09760" y="6300"/>
            <a:ext cx="1158241" cy="8335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72607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399607" y="1670716"/>
            <a:ext cx="4182793" cy="4415888"/>
          </a:xfrm>
        </p:spPr>
        <p:txBody>
          <a:bodyPr>
            <a:normAutofit fontScale="92500" lnSpcReduction="20000"/>
          </a:bodyPr>
          <a:lstStyle/>
          <a:p>
            <a:pPr marL="342900" lvl="0" indent="-342900" algn="just">
              <a:lnSpc>
                <a:spcPct val="150000"/>
              </a:lnSpc>
              <a:spcBef>
                <a:spcPct val="20000"/>
              </a:spcBef>
              <a:buClrTx/>
              <a:buSzTx/>
              <a:buFont typeface="Arial" pitchFamily="34" charset="0"/>
              <a:buChar char="•"/>
              <a:defRPr/>
            </a:pPr>
            <a:r>
              <a:rPr lang="en-ZA" sz="1600" dirty="0">
                <a:latin typeface="Arial Rounded MT Bold" panose="020F0704030504030204" pitchFamily="34" charset="0"/>
                <a:cs typeface="Arial" charset="0"/>
              </a:rPr>
              <a:t>Expenditure</a:t>
            </a:r>
            <a:r>
              <a:rPr lang="en-US" sz="1600" dirty="0">
                <a:latin typeface="Arial Rounded MT Bold" panose="020F0704030504030204" pitchFamily="34" charset="0"/>
                <a:cs typeface="Arial" charset="0"/>
              </a:rPr>
              <a:t> </a:t>
            </a:r>
            <a:r>
              <a:rPr lang="yo-NG" sz="1600" dirty="0">
                <a:latin typeface="Arial Rounded MT Bold" panose="020F0704030504030204" pitchFamily="34" charset="0"/>
                <a:cs typeface="Arial" charset="0"/>
              </a:rPr>
              <a:t>Performance as at</a:t>
            </a:r>
            <a:r>
              <a:rPr lang="en-GB" sz="1600" dirty="0">
                <a:latin typeface="Arial Rounded MT Bold" panose="020F0704030504030204" pitchFamily="34" charset="0"/>
                <a:cs typeface="Arial" charset="0"/>
              </a:rPr>
              <a:t> September, 2023 </a:t>
            </a:r>
            <a:r>
              <a:rPr lang="en-ZA" sz="1600" dirty="0">
                <a:latin typeface="Arial Rounded MT Bold" panose="020F0704030504030204" pitchFamily="34" charset="0"/>
                <a:cs typeface="Arial" charset="0"/>
              </a:rPr>
              <a:t>stood at</a:t>
            </a:r>
            <a:r>
              <a:rPr lang="en-ZA" sz="1600" dirty="0">
                <a:solidFill>
                  <a:srgbClr val="FF0000"/>
                </a:solidFill>
                <a:latin typeface="Arial Rounded MT Bold" panose="020F0704030504030204" pitchFamily="34" charset="0"/>
                <a:cs typeface="Arial" charset="0"/>
              </a:rPr>
              <a:t> </a:t>
            </a:r>
            <a:r>
              <a:rPr lang="en-ZA" sz="1600" b="1" dirty="0">
                <a:latin typeface="Arial Rounded MT Bold" panose="020F0704030504030204" pitchFamily="34" charset="0"/>
                <a:cs typeface="Arial" charset="0"/>
              </a:rPr>
              <a:t>N201.86Bn</a:t>
            </a:r>
            <a:r>
              <a:rPr lang="en-ZA" sz="1600" b="1" dirty="0">
                <a:solidFill>
                  <a:srgbClr val="FF0000"/>
                </a:solidFill>
                <a:latin typeface="Arial Rounded MT Bold" panose="020F0704030504030204" pitchFamily="34" charset="0"/>
                <a:cs typeface="Arial" charset="0"/>
              </a:rPr>
              <a:t> </a:t>
            </a:r>
            <a:r>
              <a:rPr lang="en-ZA" sz="1600" dirty="0">
                <a:latin typeface="Arial Rounded MT Bold" panose="020F0704030504030204" pitchFamily="34" charset="0"/>
                <a:cs typeface="Arial" charset="0"/>
              </a:rPr>
              <a:t>which represents 56.99</a:t>
            </a:r>
            <a:r>
              <a:rPr lang="en-ZA" sz="1600" b="1" dirty="0">
                <a:latin typeface="Arial Rounded MT Bold" panose="020F0704030504030204" pitchFamily="34" charset="0"/>
                <a:cs typeface="Arial" charset="0"/>
              </a:rPr>
              <a:t>% of the proportionate target of N354.19Bn.</a:t>
            </a:r>
          </a:p>
          <a:p>
            <a:pPr marL="342900" lvl="0" indent="-342900" algn="just">
              <a:lnSpc>
                <a:spcPct val="150000"/>
              </a:lnSpc>
              <a:spcBef>
                <a:spcPct val="20000"/>
              </a:spcBef>
              <a:buClrTx/>
              <a:buSzTx/>
              <a:buFont typeface="Arial" pitchFamily="34" charset="0"/>
              <a:buChar char="•"/>
              <a:defRPr/>
            </a:pPr>
            <a:r>
              <a:rPr lang="en-ZA" sz="1600" dirty="0">
                <a:latin typeface="Arial Rounded MT Bold" panose="020F0704030504030204" pitchFamily="34" charset="0"/>
                <a:cs typeface="Arial" charset="0"/>
              </a:rPr>
              <a:t>It also represents </a:t>
            </a:r>
            <a:r>
              <a:rPr lang="en-ZA" sz="1600" b="1" dirty="0">
                <a:latin typeface="Arial Rounded MT Bold" panose="020F0704030504030204" pitchFamily="34" charset="0"/>
                <a:cs typeface="Arial" charset="0"/>
              </a:rPr>
              <a:t>42.74% </a:t>
            </a:r>
            <a:r>
              <a:rPr lang="en-ZA" sz="1600" dirty="0">
                <a:latin typeface="Arial Rounded MT Bold" panose="020F0704030504030204" pitchFamily="34" charset="0"/>
                <a:cs typeface="Arial" charset="0"/>
              </a:rPr>
              <a:t>of the total budget size of </a:t>
            </a:r>
            <a:r>
              <a:rPr lang="en-ZA" sz="1600" b="1" dirty="0">
                <a:latin typeface="Arial Rounded MT Bold" panose="020F0704030504030204" pitchFamily="34" charset="0"/>
                <a:cs typeface="Arial" charset="0"/>
              </a:rPr>
              <a:t>N472.25Bn</a:t>
            </a:r>
          </a:p>
          <a:p>
            <a:pPr marL="342900" lvl="0" indent="-342900" algn="just">
              <a:lnSpc>
                <a:spcPct val="150000"/>
              </a:lnSpc>
              <a:spcBef>
                <a:spcPct val="20000"/>
              </a:spcBef>
              <a:buClrTx/>
              <a:buSzTx/>
              <a:buFont typeface="Arial" pitchFamily="34" charset="0"/>
              <a:buChar char="•"/>
              <a:defRPr/>
            </a:pPr>
            <a:r>
              <a:rPr lang="en-ZA" sz="1600" dirty="0">
                <a:latin typeface="Arial Rounded MT Bold" panose="020F0704030504030204" pitchFamily="34" charset="0"/>
                <a:cs typeface="Arial" charset="0"/>
              </a:rPr>
              <a:t>The performance depicts a positive change of</a:t>
            </a:r>
            <a:r>
              <a:rPr lang="en-ZA" sz="1600" b="1" dirty="0">
                <a:latin typeface="Arial Rounded MT Bold" panose="020F0704030504030204" pitchFamily="34" charset="0"/>
                <a:cs typeface="Arial" charset="0"/>
              </a:rPr>
              <a:t> 21.04%</a:t>
            </a:r>
            <a:r>
              <a:rPr lang="en-ZA" sz="1600" dirty="0">
                <a:solidFill>
                  <a:srgbClr val="FF0000"/>
                </a:solidFill>
                <a:latin typeface="Arial Rounded MT Bold" panose="020F0704030504030204" pitchFamily="34" charset="0"/>
                <a:cs typeface="Arial" charset="0"/>
              </a:rPr>
              <a:t> </a:t>
            </a:r>
            <a:r>
              <a:rPr lang="en-ZA" sz="1600" b="1" dirty="0">
                <a:solidFill>
                  <a:srgbClr val="FF0000"/>
                </a:solidFill>
                <a:latin typeface="Arial Rounded MT Bold" panose="020F0704030504030204" pitchFamily="34" charset="0"/>
                <a:cs typeface="Arial" charset="0"/>
              </a:rPr>
              <a:t> </a:t>
            </a:r>
            <a:r>
              <a:rPr lang="en-ZA" sz="1600" b="1" dirty="0">
                <a:latin typeface="Arial Rounded MT Bold" panose="020F0704030504030204" pitchFamily="34" charset="0"/>
                <a:cs typeface="Arial" charset="0"/>
              </a:rPr>
              <a:t>in expenditure </a:t>
            </a:r>
            <a:r>
              <a:rPr lang="en-ZA" sz="1600" dirty="0">
                <a:latin typeface="Arial Rounded MT Bold" panose="020F0704030504030204" pitchFamily="34" charset="0"/>
                <a:cs typeface="Arial" charset="0"/>
              </a:rPr>
              <a:t>when compared with the actual expenditure for the corresponding period of </a:t>
            </a:r>
            <a:r>
              <a:rPr lang="yo-NG" sz="1600" dirty="0">
                <a:latin typeface="Arial Rounded MT Bold" panose="020F0704030504030204" pitchFamily="34" charset="0"/>
                <a:cs typeface="Arial" charset="0"/>
              </a:rPr>
              <a:t>20</a:t>
            </a:r>
            <a:r>
              <a:rPr lang="en-US" sz="1600" dirty="0">
                <a:latin typeface="Arial Rounded MT Bold" panose="020F0704030504030204" pitchFamily="34" charset="0"/>
                <a:cs typeface="Arial" charset="0"/>
              </a:rPr>
              <a:t>22</a:t>
            </a:r>
            <a:r>
              <a:rPr lang="en-ZA" sz="1600" dirty="0">
                <a:latin typeface="Arial Rounded MT Bold" panose="020F0704030504030204" pitchFamily="34" charset="0"/>
                <a:cs typeface="Arial" charset="0"/>
              </a:rPr>
              <a:t>,</a:t>
            </a:r>
            <a:r>
              <a:rPr lang="en-ZA" sz="1600" dirty="0">
                <a:solidFill>
                  <a:srgbClr val="FF0000"/>
                </a:solidFill>
                <a:latin typeface="Arial Rounded MT Bold" panose="020F0704030504030204" pitchFamily="34" charset="0"/>
                <a:cs typeface="Arial" charset="0"/>
              </a:rPr>
              <a:t> </a:t>
            </a:r>
            <a:r>
              <a:rPr lang="en-ZA" sz="1600" dirty="0">
                <a:latin typeface="Arial Rounded MT Bold" panose="020F0704030504030204" pitchFamily="34" charset="0"/>
                <a:cs typeface="Arial" charset="0"/>
              </a:rPr>
              <a:t>which was </a:t>
            </a:r>
            <a:r>
              <a:rPr lang="en-ZA" sz="1600" b="1" dirty="0">
                <a:solidFill>
                  <a:prstClr val="black"/>
                </a:solidFill>
                <a:latin typeface="Arial Rounded MT Bold" panose="020F0704030504030204" pitchFamily="34" charset="0"/>
                <a:cs typeface="Arial" charset="0"/>
              </a:rPr>
              <a:t>N166.76Bn</a:t>
            </a:r>
            <a:r>
              <a:rPr lang="en-ZA" sz="1600" b="1" dirty="0">
                <a:solidFill>
                  <a:srgbClr val="FF0000"/>
                </a:solidFill>
                <a:latin typeface="Arial Rounded MT Bold" panose="020F0704030504030204" pitchFamily="34" charset="0"/>
                <a:cs typeface="Arial" charset="0"/>
              </a:rPr>
              <a:t> </a:t>
            </a:r>
            <a:r>
              <a:rPr lang="en-ZA" sz="1600" dirty="0">
                <a:latin typeface="Arial Rounded MT Bold" panose="020F0704030504030204" pitchFamily="34" charset="0"/>
                <a:cs typeface="Arial" charset="0"/>
              </a:rPr>
              <a:t>representing</a:t>
            </a:r>
            <a:r>
              <a:rPr lang="en-ZA" sz="1600" dirty="0">
                <a:solidFill>
                  <a:srgbClr val="FF0000"/>
                </a:solidFill>
                <a:latin typeface="Arial Rounded MT Bold" panose="020F0704030504030204" pitchFamily="34" charset="0"/>
                <a:cs typeface="Arial" charset="0"/>
              </a:rPr>
              <a:t> </a:t>
            </a:r>
            <a:r>
              <a:rPr lang="en-ZA" sz="1600" dirty="0">
                <a:latin typeface="Arial Rounded MT Bold" panose="020F0704030504030204" pitchFamily="34" charset="0"/>
                <a:cs typeface="Arial" charset="0"/>
              </a:rPr>
              <a:t>49.30</a:t>
            </a:r>
            <a:r>
              <a:rPr lang="en-ZA" sz="1600" b="1" dirty="0">
                <a:latin typeface="Arial Rounded MT Bold" panose="020F0704030504030204" pitchFamily="34" charset="0"/>
                <a:cs typeface="Arial" charset="0"/>
              </a:rPr>
              <a:t>% </a:t>
            </a:r>
            <a:r>
              <a:rPr lang="en-ZA" sz="1600" dirty="0">
                <a:latin typeface="Arial Rounded MT Bold" panose="020F0704030504030204" pitchFamily="34" charset="0"/>
                <a:cs typeface="Arial" charset="0"/>
              </a:rPr>
              <a:t>of the proportionate Budget of N338.24Bn and 36.98% of the total budget size </a:t>
            </a:r>
            <a:r>
              <a:rPr lang="en-ZA" sz="1600" dirty="0">
                <a:solidFill>
                  <a:prstClr val="black"/>
                </a:solidFill>
                <a:latin typeface="Arial Rounded MT Bold" panose="020F0704030504030204" pitchFamily="34" charset="0"/>
                <a:cs typeface="Arial" charset="0"/>
              </a:rPr>
              <a:t>of </a:t>
            </a:r>
            <a:r>
              <a:rPr lang="en-ZA" sz="1600" b="1" dirty="0">
                <a:solidFill>
                  <a:prstClr val="black"/>
                </a:solidFill>
                <a:latin typeface="Arial Rounded MT Bold" panose="020F0704030504030204" pitchFamily="34" charset="0"/>
                <a:cs typeface="Arial" charset="0"/>
              </a:rPr>
              <a:t>N450.98</a:t>
            </a:r>
            <a:r>
              <a:rPr lang="en-ZA" sz="1600" b="1" dirty="0">
                <a:latin typeface="Arial Rounded MT Bold" panose="020F0704030504030204" pitchFamily="34" charset="0"/>
                <a:cs typeface="Arial" charset="0"/>
              </a:rPr>
              <a:t>B.</a:t>
            </a:r>
          </a:p>
          <a:p>
            <a:pPr marL="0" lvl="0" indent="0" algn="just">
              <a:lnSpc>
                <a:spcPct val="150000"/>
              </a:lnSpc>
              <a:spcBef>
                <a:spcPct val="20000"/>
              </a:spcBef>
              <a:buClrTx/>
              <a:buSzTx/>
              <a:buNone/>
              <a:defRPr/>
            </a:pPr>
            <a:endParaRPr lang="en-ZA" sz="1200" b="1" dirty="0">
              <a:latin typeface="Arial Rounded MT Bold" panose="020F0704030504030204" pitchFamily="34" charset="0"/>
              <a:cs typeface="Arial" charset="0"/>
            </a:endParaRPr>
          </a:p>
          <a:p>
            <a:pPr marL="342900" lvl="0" indent="-342900" algn="just">
              <a:lnSpc>
                <a:spcPct val="150000"/>
              </a:lnSpc>
              <a:spcBef>
                <a:spcPct val="20000"/>
              </a:spcBef>
              <a:buClrTx/>
              <a:buSzTx/>
              <a:buFont typeface="Arial" pitchFamily="34" charset="0"/>
              <a:buChar char="•"/>
              <a:defRPr/>
            </a:pPr>
            <a:endParaRPr lang="en-ZA" sz="1400" dirty="0">
              <a:latin typeface="Arial Rounded MT Bold" panose="020F0704030504030204" pitchFamily="34" charset="0"/>
              <a:cs typeface="Arial" charset="0"/>
            </a:endParaRPr>
          </a:p>
          <a:p>
            <a:pPr marL="342900" lvl="0" indent="-342900" algn="just">
              <a:lnSpc>
                <a:spcPct val="150000"/>
              </a:lnSpc>
              <a:spcBef>
                <a:spcPct val="20000"/>
              </a:spcBef>
              <a:buClrTx/>
              <a:buSzTx/>
              <a:buFont typeface="Arial" pitchFamily="34" charset="0"/>
              <a:buChar char="•"/>
              <a:defRPr/>
            </a:pPr>
            <a:endParaRPr lang="en-ZA" sz="1600" b="1" dirty="0">
              <a:solidFill>
                <a:srgbClr val="FF0000"/>
              </a:solidFill>
              <a:latin typeface="Arial Rounded MT Bold" panose="020F0704030504030204" pitchFamily="34" charset="0"/>
              <a:cs typeface="Arial" charset="0"/>
            </a:endParaRPr>
          </a:p>
          <a:p>
            <a:endParaRPr lang="en-US" sz="1600" dirty="0">
              <a:latin typeface="Arial Rounded MT Bold" panose="020F0704030504030204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t>2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/>
              <a:t>	</a:t>
            </a:r>
            <a:r>
              <a:rPr lang="en-US" sz="3600" dirty="0"/>
              <a:t>Year 2023 3rd Quarter </a:t>
            </a:r>
            <a:r>
              <a:rPr lang="yo-NG" sz="3600" dirty="0"/>
              <a:t>Budget</a:t>
            </a:r>
            <a:r>
              <a:rPr lang="en-US" sz="3600" dirty="0"/>
              <a:t> Performance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t>MINISTRY OF BUDGET AND PLANNING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  <p:graphicFrame>
        <p:nvGraphicFramePr>
          <p:cNvPr id="6" name="Chart 5"/>
          <p:cNvGraphicFramePr/>
          <p:nvPr>
            <p:extLst>
              <p:ext uri="{D42A27DB-BD31-4B8C-83A1-F6EECF244321}">
                <p14:modId xmlns:p14="http://schemas.microsoft.com/office/powerpoint/2010/main" val="2585966295"/>
              </p:ext>
            </p:extLst>
          </p:nvPr>
        </p:nvGraphicFramePr>
        <p:xfrm>
          <a:off x="2086708" y="1142149"/>
          <a:ext cx="4182793" cy="51271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Chart 7">
            <a:extLst>
              <a:ext uri="{FF2B5EF4-FFF2-40B4-BE49-F238E27FC236}">
                <a16:creationId xmlns:a16="http://schemas.microsoft.com/office/drawing/2014/main" id="{C8C081E3-A816-BCA1-4E17-C46D7C2FDEC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506262490"/>
              </p:ext>
            </p:extLst>
          </p:nvPr>
        </p:nvGraphicFramePr>
        <p:xfrm>
          <a:off x="2239108" y="1294549"/>
          <a:ext cx="4182793" cy="51271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9518857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2819399" y="1612695"/>
            <a:ext cx="6705600" cy="1362075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sz="4400" dirty="0">
                <a:latin typeface="Arial Rounded MT Bold" panose="020F0704030504030204" pitchFamily="34" charset="0"/>
              </a:rPr>
              <a:t>FUNDING REVIEW</a:t>
            </a:r>
          </a:p>
        </p:txBody>
      </p:sp>
      <p:sp>
        <p:nvSpPr>
          <p:cNvPr id="28675" name="Footer Placeholder 2"/>
          <p:cNvSpPr>
            <a:spLocks noGrp="1"/>
          </p:cNvSpPr>
          <p:nvPr>
            <p:ph type="ftr" sz="quarter" idx="11"/>
          </p:nvPr>
        </p:nvSpPr>
        <p:spPr bwMode="auto">
          <a:xfrm>
            <a:off x="6200505" y="6383533"/>
            <a:ext cx="3906981" cy="356901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D6ECFF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Arial" charset="0"/>
              </a:rPr>
              <a:t>MINISTRY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D6ECFF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t> 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D6ECFF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Arial" charset="0"/>
              </a:rPr>
              <a:t>OF BUDGET AND PLANNING</a:t>
            </a:r>
            <a:endParaRPr kumimoji="0" lang="id-ID" sz="1400" b="1" i="0" u="none" strike="noStrike" kern="1200" cap="none" spc="0" normalizeH="0" baseline="0" noProof="0" dirty="0">
              <a:ln>
                <a:noFill/>
              </a:ln>
              <a:solidFill>
                <a:srgbClr val="D6ECFF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Arial" charset="0"/>
            </a:endParaRPr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12"/>
          </p:nvPr>
        </p:nvSpPr>
        <p:spPr bwMode="auto"/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0" i="0" u="none" strike="noStrike" kern="1200" cap="none" spc="0" normalizeH="0" baseline="0" noProof="0" dirty="0">
                <a:ln>
                  <a:noFill/>
                </a:ln>
                <a:solidFill>
                  <a:srgbClr val="D6ECFF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t>3</a:t>
            </a:r>
            <a:endParaRPr kumimoji="0" lang="id-ID" sz="1000" b="0" i="0" u="none" strike="noStrike" kern="1200" cap="none" spc="0" normalizeH="0" baseline="0" noProof="0" dirty="0">
              <a:ln>
                <a:noFill/>
              </a:ln>
              <a:solidFill>
                <a:srgbClr val="D6ECFF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55530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4556" y="173460"/>
            <a:ext cx="8919473" cy="982983"/>
          </a:xfrm>
        </p:spPr>
        <p:txBody>
          <a:bodyPr rtlCol="0">
            <a:noAutofit/>
          </a:bodyPr>
          <a:lstStyle/>
          <a:p>
            <a:pPr algn="ctr">
              <a:defRPr/>
            </a:pPr>
            <a:br>
              <a:rPr lang="en-US" sz="2400" b="1" dirty="0"/>
            </a:br>
            <a:r>
              <a:rPr lang="en-US" sz="2400" dirty="0"/>
              <a:t>Details of Actual Funding (Jan–Sept 2023)</a:t>
            </a:r>
            <a:br>
              <a:rPr lang="en-US" sz="2400" dirty="0"/>
            </a:br>
            <a:endParaRPr lang="en-GB" sz="2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F0097A7-1261-48A1-964F-CD8C95AE8158}" type="slidenum">
              <a:rPr kumimoji="0" lang="en-US" sz="1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  <p:sp>
        <p:nvSpPr>
          <p:cNvPr id="7" name="Footer Placeholder 2">
            <a:extLst>
              <a:ext uri="{FF2B5EF4-FFF2-40B4-BE49-F238E27FC236}">
                <a16:creationId xmlns:a16="http://schemas.microsoft.com/office/drawing/2014/main" id="{E646E590-C464-4AB9-9CA3-2F21F96497B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auto">
          <a:xfrm>
            <a:off x="6709956" y="6524305"/>
            <a:ext cx="3645725" cy="43164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4E5B6F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Calibri" pitchFamily="34" charset="0"/>
              </a:rPr>
              <a:t>MINISTRY OF BUDGET AND PLANNING</a:t>
            </a:r>
            <a:endParaRPr kumimoji="0" lang="id-ID" sz="1200" b="0" i="0" u="none" strike="noStrike" kern="1200" cap="none" spc="0" normalizeH="0" baseline="0" noProof="0" dirty="0">
              <a:ln>
                <a:noFill/>
              </a:ln>
              <a:solidFill>
                <a:srgbClr val="4E5B6F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Calibri" pitchFamily="34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2710" y="54427"/>
            <a:ext cx="1515291" cy="1265314"/>
          </a:xfrm>
          <a:prstGeom prst="rect">
            <a:avLst/>
          </a:prstGeom>
        </p:spPr>
      </p:pic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4755113"/>
              </p:ext>
            </p:extLst>
          </p:nvPr>
        </p:nvGraphicFramePr>
        <p:xfrm>
          <a:off x="344556" y="1156443"/>
          <a:ext cx="6365399" cy="4846790"/>
        </p:xfrm>
        <a:graphic>
          <a:graphicData uri="http://schemas.openxmlformats.org/drawingml/2006/table">
            <a:tbl>
              <a:tblPr/>
              <a:tblGrid>
                <a:gridCol w="10543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956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2050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9490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62934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S/No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Details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Actuals N(Bn)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% of Total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9275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i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Opening Balance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34.57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14.39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3029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ii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IGR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76.99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32.05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3471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iii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Statutory Allocation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23.36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9.72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15616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iv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Value Added Tax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31.30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13.03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59812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v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Excess Crude/Exchange Gain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26.09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10.86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59812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Total Recurrent Revenue + Opening Balance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192.31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80.05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59812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vi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Capital Receipt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47.92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19.95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83029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Total Funding Sources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240.23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CD6C3933-6D6C-D420-B1FE-BC9F560E8C7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968400620"/>
              </p:ext>
            </p:extLst>
          </p:nvPr>
        </p:nvGraphicFramePr>
        <p:xfrm>
          <a:off x="5344887" y="1156443"/>
          <a:ext cx="8128000" cy="5418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8242147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DE03903-4F6B-4DA3-890D-9ED1B9ACC2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dirty="0">
                <a:solidFill>
                  <a:prstClr val="black"/>
                </a:solidFill>
                <a:latin typeface="Gill Sans MT" pitchFamily="34" charset="0"/>
                <a:cs typeface="Arial" charset="0"/>
              </a:rPr>
              <a:t>5</a:t>
            </a:r>
            <a:endParaRPr kumimoji="0" lang="en-GB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9B77C32E-0501-4B62-8FED-1D3EBDB9CA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2842" y="529388"/>
            <a:ext cx="10499558" cy="888249"/>
          </a:xfrm>
        </p:spPr>
        <p:txBody>
          <a:bodyPr>
            <a:noAutofit/>
          </a:bodyPr>
          <a:lstStyle/>
          <a:p>
            <a:r>
              <a:rPr lang="en-US" sz="2800" b="1" dirty="0">
                <a:latin typeface="+mn-lt"/>
              </a:rPr>
              <a:t>Funding</a:t>
            </a:r>
            <a:r>
              <a:rPr lang="yo-NG" sz="2800" dirty="0">
                <a:latin typeface="+mn-lt"/>
              </a:rPr>
              <a:t> </a:t>
            </a:r>
            <a:r>
              <a:rPr lang="en-ZA" sz="2800" dirty="0">
                <a:latin typeface="+mn-lt"/>
              </a:rPr>
              <a:t>Review</a:t>
            </a:r>
            <a:r>
              <a:rPr lang="yo-NG" sz="2800" dirty="0">
                <a:latin typeface="+mn-lt"/>
              </a:rPr>
              <a:t> </a:t>
            </a:r>
            <a:r>
              <a:rPr lang="en-GB" sz="2800" dirty="0">
                <a:latin typeface="+mn-lt"/>
              </a:rPr>
              <a:t>- </a:t>
            </a:r>
            <a:r>
              <a:rPr lang="en-US" sz="2800" dirty="0">
                <a:latin typeface="+mn-lt"/>
              </a:rPr>
              <a:t>January</a:t>
            </a:r>
            <a:r>
              <a:rPr lang="yo-NG" sz="2800" dirty="0">
                <a:latin typeface="+mn-lt"/>
              </a:rPr>
              <a:t> to </a:t>
            </a:r>
            <a:r>
              <a:rPr lang="en-US" sz="2800" dirty="0">
                <a:latin typeface="+mn-lt"/>
              </a:rPr>
              <a:t>September</a:t>
            </a:r>
            <a:r>
              <a:rPr lang="en-ZA" sz="2800" dirty="0">
                <a:latin typeface="+mn-lt"/>
              </a:rPr>
              <a:t> </a:t>
            </a:r>
            <a:r>
              <a:rPr lang="yo-NG" sz="2800" dirty="0">
                <a:latin typeface="+mn-lt"/>
              </a:rPr>
              <a:t>20</a:t>
            </a:r>
            <a:r>
              <a:rPr lang="en-US" sz="2800" dirty="0">
                <a:latin typeface="+mn-lt"/>
              </a:rPr>
              <a:t>23</a:t>
            </a:r>
            <a:br>
              <a:rPr lang="en-ZA" sz="2800" dirty="0"/>
            </a:br>
            <a:endParaRPr lang="en-US" sz="2800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565262-0ECD-7CD5-5586-C5843CA672F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t>MINISTRY OF BUDGET AND PLANNING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AF091CC-A45D-513B-B816-47CB1A5428F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79226" y="224271"/>
            <a:ext cx="1275340" cy="1064507"/>
          </a:xfrm>
          <a:prstGeom prst="rect">
            <a:avLst/>
          </a:prstGeom>
        </p:spPr>
      </p:pic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BB1E3BE9-2C83-1C96-AAC9-645926ED74E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0643005"/>
              </p:ext>
            </p:extLst>
          </p:nvPr>
        </p:nvGraphicFramePr>
        <p:xfrm>
          <a:off x="1082842" y="1417637"/>
          <a:ext cx="10326686" cy="4728096"/>
        </p:xfrm>
        <a:graphic>
          <a:graphicData uri="http://schemas.openxmlformats.org/drawingml/2006/table">
            <a:tbl>
              <a:tblPr/>
              <a:tblGrid>
                <a:gridCol w="19808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529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2033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9678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31018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19116">
                  <a:extLst>
                    <a:ext uri="{9D8B030D-6E8A-4147-A177-3AD203B41FA5}">
                      <a16:colId xmlns:a16="http://schemas.microsoft.com/office/drawing/2014/main" val="985024888"/>
                    </a:ext>
                  </a:extLst>
                </a:gridCol>
                <a:gridCol w="1146412">
                  <a:extLst>
                    <a:ext uri="{9D8B030D-6E8A-4147-A177-3AD203B41FA5}">
                      <a16:colId xmlns:a16="http://schemas.microsoft.com/office/drawing/2014/main" val="1689419617"/>
                    </a:ext>
                  </a:extLst>
                </a:gridCol>
              </a:tblGrid>
              <a:tr h="1302370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Details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Approved </a:t>
                      </a:r>
                    </a:p>
                    <a:p>
                      <a:pPr algn="ctr" rtl="0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Budget </a:t>
                      </a:r>
                    </a:p>
                    <a:p>
                      <a:pPr algn="ctr" rtl="0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(N)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Proportionate Target</a:t>
                      </a:r>
                    </a:p>
                    <a:p>
                      <a:pPr algn="ctr" rtl="0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(Jan–Sept. 2023) (N)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Actual Funding Performance</a:t>
                      </a:r>
                    </a:p>
                    <a:p>
                      <a:pPr algn="just" rtl="0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(Jan-Sept. 2023)</a:t>
                      </a:r>
                    </a:p>
                    <a:p>
                      <a:pPr algn="ctr" rtl="0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(N)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 Actual Funding Performance on  Proportionate Target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Actual Funding Performance on Approved Budget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Actual Funding on Total Performance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6486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Opening Balance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41,631,640,640.90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41,631,640,640.90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34,568,982,908.72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83.04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83.04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14.39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7779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IGR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210,248,909,826.51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157,686,682,369.88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76,998,742,231.48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48.83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36.62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32.05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4482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STATUTORY ALLOCATION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50,730,566,593.86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38,047,924,945.40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23,363,327,979.50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61.40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46.05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9.73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9540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VALUE ADDED TAX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37,422,406,721.33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28,066,805,041.00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31,296,254,307.81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111.51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83.63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13.03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4622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EXCESS CRUDE/ EXCHANGE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3,845,054,076.26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2,883,790,557.20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26,088,100,239.79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904.65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678.48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10.86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87001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RECURRENT REVENUE+OPENING BALANCE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343,878,577,858.86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268,316,843,554.37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192,315,407,667.30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71.67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55.93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80.05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21961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CAPITAL RECEIPT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128,372,116,588.72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96,279,087,441.54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47,924,261,188.50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49.78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37.33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19.95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18052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FUNDING SOURCES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472,250,694,447.58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364,595,930,995.91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240,239,668,855.80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65.89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50.87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050221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53EA5AB-5932-4CD0-A244-332A6ADB3EB5}" type="slidenum">
              <a:rPr kumimoji="0" lang="en-US" sz="1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282890" y="6301"/>
            <a:ext cx="8775510" cy="158859"/>
          </a:xfrm>
        </p:spPr>
        <p:txBody>
          <a:bodyPr rtlCol="0">
            <a:normAutofit fontScale="90000"/>
          </a:bodyPr>
          <a:lstStyle/>
          <a:p>
            <a:pPr>
              <a:defRPr/>
            </a:pPr>
            <a:br>
              <a:rPr lang="en-ZA" sz="3000" dirty="0"/>
            </a:br>
            <a:br>
              <a:rPr lang="en-ZA" sz="3000" dirty="0"/>
            </a:br>
            <a:br>
              <a:rPr lang="en-ZA" sz="3000" dirty="0"/>
            </a:br>
            <a:br>
              <a:rPr lang="en-ZA" sz="3000" dirty="0"/>
            </a:br>
            <a:r>
              <a:rPr lang="en-ZA" sz="2200" dirty="0">
                <a:solidFill>
                  <a:srgbClr val="000000"/>
                </a:solidFill>
              </a:rPr>
              <a:t>Revenue Performance - Funding Sources( January – September 2023)</a:t>
            </a:r>
            <a:br>
              <a:rPr lang="en-ZA" b="1" dirty="0">
                <a:solidFill>
                  <a:srgbClr val="000000"/>
                </a:solidFill>
              </a:rPr>
            </a:br>
            <a:endParaRPr lang="en-ZA" dirty="0"/>
          </a:p>
        </p:txBody>
      </p:sp>
      <p:sp>
        <p:nvSpPr>
          <p:cNvPr id="17" name="Footer Placeholder 2">
            <a:extLst>
              <a:ext uri="{FF2B5EF4-FFF2-40B4-BE49-F238E27FC236}">
                <a16:creationId xmlns:a16="http://schemas.microsoft.com/office/drawing/2014/main" id="{10828136-82C0-4587-9EFD-53774B09863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auto">
          <a:xfrm>
            <a:off x="6709956" y="6524305"/>
            <a:ext cx="3645725" cy="43164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4E5B6F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Calibri" pitchFamily="34" charset="0"/>
              </a:rPr>
              <a:t>MINISTRY OF BUDGET AND PLANNING</a:t>
            </a:r>
            <a:endParaRPr kumimoji="0" lang="id-ID" sz="1200" b="0" i="0" u="none" strike="noStrike" kern="1200" cap="none" spc="0" normalizeH="0" baseline="0" noProof="0" dirty="0">
              <a:ln>
                <a:noFill/>
              </a:ln>
              <a:solidFill>
                <a:srgbClr val="4E5B6F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Calibri" pitchFamily="34" charset="0"/>
            </a:endParaRPr>
          </a:p>
        </p:txBody>
      </p:sp>
      <p:graphicFrame>
        <p:nvGraphicFramePr>
          <p:cNvPr id="10" name="Chart 9"/>
          <p:cNvGraphicFramePr/>
          <p:nvPr>
            <p:extLst>
              <p:ext uri="{D42A27DB-BD31-4B8C-83A1-F6EECF244321}">
                <p14:modId xmlns:p14="http://schemas.microsoft.com/office/powerpoint/2010/main" val="3022707128"/>
              </p:ext>
            </p:extLst>
          </p:nvPr>
        </p:nvGraphicFramePr>
        <p:xfrm>
          <a:off x="3301572" y="4483180"/>
          <a:ext cx="7453455" cy="21887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55681" y="27382"/>
            <a:ext cx="1158241" cy="833501"/>
          </a:xfrm>
          <a:prstGeom prst="rect">
            <a:avLst/>
          </a:prstGeom>
        </p:spPr>
      </p:pic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E1E76727-3CDF-29CE-88A6-769530E34A5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5523224"/>
              </p:ext>
            </p:extLst>
          </p:nvPr>
        </p:nvGraphicFramePr>
        <p:xfrm>
          <a:off x="609600" y="860884"/>
          <a:ext cx="10972799" cy="3713929"/>
        </p:xfrm>
        <a:graphic>
          <a:graphicData uri="http://schemas.openxmlformats.org/drawingml/2006/table">
            <a:tbl>
              <a:tblPr/>
              <a:tblGrid>
                <a:gridCol w="653967">
                  <a:extLst>
                    <a:ext uri="{9D8B030D-6E8A-4147-A177-3AD203B41FA5}">
                      <a16:colId xmlns:a16="http://schemas.microsoft.com/office/drawing/2014/main" val="1250029935"/>
                    </a:ext>
                  </a:extLst>
                </a:gridCol>
                <a:gridCol w="1710373">
                  <a:extLst>
                    <a:ext uri="{9D8B030D-6E8A-4147-A177-3AD203B41FA5}">
                      <a16:colId xmlns:a16="http://schemas.microsoft.com/office/drawing/2014/main" val="3745822416"/>
                    </a:ext>
                  </a:extLst>
                </a:gridCol>
                <a:gridCol w="895695">
                  <a:extLst>
                    <a:ext uri="{9D8B030D-6E8A-4147-A177-3AD203B41FA5}">
                      <a16:colId xmlns:a16="http://schemas.microsoft.com/office/drawing/2014/main" val="2084023562"/>
                    </a:ext>
                  </a:extLst>
                </a:gridCol>
                <a:gridCol w="1006466">
                  <a:extLst>
                    <a:ext uri="{9D8B030D-6E8A-4147-A177-3AD203B41FA5}">
                      <a16:colId xmlns:a16="http://schemas.microsoft.com/office/drawing/2014/main" val="77257367"/>
                    </a:ext>
                  </a:extLst>
                </a:gridCol>
                <a:gridCol w="1207322">
                  <a:extLst>
                    <a:ext uri="{9D8B030D-6E8A-4147-A177-3AD203B41FA5}">
                      <a16:colId xmlns:a16="http://schemas.microsoft.com/office/drawing/2014/main" val="3583510188"/>
                    </a:ext>
                  </a:extLst>
                </a:gridCol>
                <a:gridCol w="1169593">
                  <a:extLst>
                    <a:ext uri="{9D8B030D-6E8A-4147-A177-3AD203B41FA5}">
                      <a16:colId xmlns:a16="http://schemas.microsoft.com/office/drawing/2014/main" val="2712478613"/>
                    </a:ext>
                  </a:extLst>
                </a:gridCol>
                <a:gridCol w="1232475">
                  <a:extLst>
                    <a:ext uri="{9D8B030D-6E8A-4147-A177-3AD203B41FA5}">
                      <a16:colId xmlns:a16="http://schemas.microsoft.com/office/drawing/2014/main" val="1095279167"/>
                    </a:ext>
                  </a:extLst>
                </a:gridCol>
                <a:gridCol w="1056407">
                  <a:extLst>
                    <a:ext uri="{9D8B030D-6E8A-4147-A177-3AD203B41FA5}">
                      <a16:colId xmlns:a16="http://schemas.microsoft.com/office/drawing/2014/main" val="530003960"/>
                    </a:ext>
                  </a:extLst>
                </a:gridCol>
                <a:gridCol w="767153">
                  <a:extLst>
                    <a:ext uri="{9D8B030D-6E8A-4147-A177-3AD203B41FA5}">
                      <a16:colId xmlns:a16="http://schemas.microsoft.com/office/drawing/2014/main" val="1934600130"/>
                    </a:ext>
                  </a:extLst>
                </a:gridCol>
                <a:gridCol w="1273348">
                  <a:extLst>
                    <a:ext uri="{9D8B030D-6E8A-4147-A177-3AD203B41FA5}">
                      <a16:colId xmlns:a16="http://schemas.microsoft.com/office/drawing/2014/main" val="2639967594"/>
                    </a:ext>
                  </a:extLst>
                </a:gridCol>
              </a:tblGrid>
              <a:tr h="216386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 </a:t>
                      </a:r>
                    </a:p>
                  </a:txBody>
                  <a:tcPr marL="9438" marR="9438" marT="943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 </a:t>
                      </a:r>
                    </a:p>
                  </a:txBody>
                  <a:tcPr marL="9438" marR="9438" marT="943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2023</a:t>
                      </a:r>
                    </a:p>
                  </a:txBody>
                  <a:tcPr marL="9438" marR="9438" marT="943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2022</a:t>
                      </a:r>
                    </a:p>
                  </a:txBody>
                  <a:tcPr marL="9438" marR="9438" marT="943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99416"/>
                  </a:ext>
                </a:extLst>
              </a:tr>
              <a:tr h="671308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S/NO.  </a:t>
                      </a:r>
                    </a:p>
                  </a:txBody>
                  <a:tcPr marL="9438" marR="9438" marT="943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Details </a:t>
                      </a:r>
                    </a:p>
                  </a:txBody>
                  <a:tcPr marL="9438" marR="9438" marT="943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2023 Approved Budget  </a:t>
                      </a:r>
                    </a:p>
                  </a:txBody>
                  <a:tcPr marL="9438" marR="9438" marT="943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Proportionate Target</a:t>
                      </a:r>
                    </a:p>
                  </a:txBody>
                  <a:tcPr marL="9438" marR="9438" marT="943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Jan.-Sept. Actual        (N bn) </a:t>
                      </a:r>
                    </a:p>
                  </a:txBody>
                  <a:tcPr marL="9438" marR="9438" marT="943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% of Proportionate Performance </a:t>
                      </a:r>
                    </a:p>
                  </a:txBody>
                  <a:tcPr marL="9438" marR="9438" marT="943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2022</a:t>
                      </a:r>
                    </a:p>
                    <a:p>
                      <a:pPr algn="ctr" rtl="0" fontAlgn="b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Revised Budget</a:t>
                      </a:r>
                    </a:p>
                  </a:txBody>
                  <a:tcPr marL="9438" marR="9438" marT="943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Proportionate Target</a:t>
                      </a:r>
                    </a:p>
                  </a:txBody>
                  <a:tcPr marL="9438" marR="9438" marT="943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Jan.-Sept. Actual        (N bn) </a:t>
                      </a:r>
                    </a:p>
                  </a:txBody>
                  <a:tcPr marL="9438" marR="9438" marT="943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% of Proportionate Performance </a:t>
                      </a:r>
                    </a:p>
                  </a:txBody>
                  <a:tcPr marL="9438" marR="9438" marT="943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08568683"/>
                  </a:ext>
                </a:extLst>
              </a:tr>
              <a:tr h="332763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438" marR="9438" marT="943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Opening Balance</a:t>
                      </a:r>
                    </a:p>
                  </a:txBody>
                  <a:tcPr marL="9438" marR="9438" marT="943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41.63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41.63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34.57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83.04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35.08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34.99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85368746"/>
                  </a:ext>
                </a:extLst>
              </a:tr>
              <a:tr h="201585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ii</a:t>
                      </a:r>
                    </a:p>
                  </a:txBody>
                  <a:tcPr marL="9438" marR="9438" marT="943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(IGR) </a:t>
                      </a:r>
                    </a:p>
                  </a:txBody>
                  <a:tcPr marL="9438" marR="9438" marT="943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 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 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 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 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 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96335648"/>
                  </a:ext>
                </a:extLst>
              </a:tr>
              <a:tr h="201585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(a) </a:t>
                      </a:r>
                    </a:p>
                  </a:txBody>
                  <a:tcPr marL="9438" marR="9438" marT="943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Ministries </a:t>
                      </a:r>
                    </a:p>
                  </a:txBody>
                  <a:tcPr marL="9438" marR="9438" marT="943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172.17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129.13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59.09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45.76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24.13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13.66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56.60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77774955"/>
                  </a:ext>
                </a:extLst>
              </a:tr>
              <a:tr h="201585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(b) </a:t>
                      </a:r>
                    </a:p>
                  </a:txBody>
                  <a:tcPr marL="9438" marR="9438" marT="943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Boards and Corporations  </a:t>
                      </a:r>
                    </a:p>
                  </a:txBody>
                  <a:tcPr marL="9438" marR="9438" marT="943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38.08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28.56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17.90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62.68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128.00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96.00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60.08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62.58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62215259"/>
                  </a:ext>
                </a:extLst>
              </a:tr>
              <a:tr h="201585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 </a:t>
                      </a:r>
                    </a:p>
                  </a:txBody>
                  <a:tcPr marL="9438" marR="9438" marT="943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Total IGR </a:t>
                      </a:r>
                    </a:p>
                  </a:txBody>
                  <a:tcPr marL="9438" marR="9438" marT="943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210.25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199.32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76.99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38.63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160.17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120.13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73.74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61.38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60826756"/>
                  </a:ext>
                </a:extLst>
              </a:tr>
              <a:tr h="201585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iii</a:t>
                      </a:r>
                    </a:p>
                  </a:txBody>
                  <a:tcPr marL="9438" marR="9438" marT="943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Statutory Allocation </a:t>
                      </a:r>
                    </a:p>
                  </a:txBody>
                  <a:tcPr marL="9438" marR="9438" marT="943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50.73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38.05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23.36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61.40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43.10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32.32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25.79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79.80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8111683"/>
                  </a:ext>
                </a:extLst>
              </a:tr>
              <a:tr h="201585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iv</a:t>
                      </a:r>
                    </a:p>
                  </a:txBody>
                  <a:tcPr marL="9438" marR="9438" marT="943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VAT</a:t>
                      </a:r>
                    </a:p>
                  </a:txBody>
                  <a:tcPr marL="9438" marR="9438" marT="943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37.42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28.07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31.30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111.53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26.59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19.95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19.75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70461400"/>
                  </a:ext>
                </a:extLst>
              </a:tr>
              <a:tr h="364401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 </a:t>
                      </a:r>
                    </a:p>
                  </a:txBody>
                  <a:tcPr marL="9438" marR="9438" marT="943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Total Recurrent Revenue + Opening Balance</a:t>
                      </a:r>
                    </a:p>
                  </a:txBody>
                  <a:tcPr marL="9438" marR="9438" marT="943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340.03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265.43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166.22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62.62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264.95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172.40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154.27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89.48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95626079"/>
                  </a:ext>
                </a:extLst>
              </a:tr>
              <a:tr h="201585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v</a:t>
                      </a:r>
                    </a:p>
                  </a:txBody>
                  <a:tcPr marL="9438" marR="9438" marT="943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Capital Receipts </a:t>
                      </a:r>
                    </a:p>
                  </a:txBody>
                  <a:tcPr marL="9438" marR="9438" marT="943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128.37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96.28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47.92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49.77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182.73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137.04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35.79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26.12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99997563"/>
                  </a:ext>
                </a:extLst>
              </a:tr>
              <a:tr h="394003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V</a:t>
                      </a:r>
                    </a:p>
                  </a:txBody>
                  <a:tcPr marL="9438" marR="9438" marT="943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Excess Crude/Exchange Gain</a:t>
                      </a:r>
                    </a:p>
                  </a:txBody>
                  <a:tcPr marL="9438" marR="9438" marT="943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2.89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26.09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903.55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2.48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147.50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00544986"/>
                  </a:ext>
                </a:extLst>
              </a:tr>
              <a:tr h="245989">
                <a:tc>
                  <a:txBody>
                    <a:bodyPr/>
                    <a:lstStyle/>
                    <a:p>
                      <a:pPr algn="ctr" rtl="0" fontAlgn="b"/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438" marR="9438" marT="94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TOTAL  FUNDING</a:t>
                      </a:r>
                    </a:p>
                  </a:txBody>
                  <a:tcPr marL="9438" marR="9438" marT="94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472.25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364.60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240.23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65.89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450.99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311.93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193.72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439876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1269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11582399" y="6558072"/>
            <a:ext cx="487680" cy="365125"/>
          </a:xfrm>
        </p:spPr>
        <p:txBody>
          <a:bodyPr/>
          <a:lstStyle/>
          <a:p>
            <a:pPr lvl="0"/>
            <a:endParaRPr lang="en-GB" dirty="0"/>
          </a:p>
          <a:p>
            <a:pPr lvl="0"/>
            <a:endParaRPr lang="en-GB" noProof="0" dirty="0"/>
          </a:p>
          <a:p>
            <a:pPr lvl="0"/>
            <a:endParaRPr lang="en-GB" noProof="0" dirty="0"/>
          </a:p>
          <a:p>
            <a:pPr lvl="0"/>
            <a:r>
              <a:rPr lang="en-GB" noProof="0" dirty="0"/>
              <a:t>7</a:t>
            </a:r>
          </a:p>
          <a:p>
            <a:pPr lvl="0"/>
            <a:endParaRPr lang="en-GB" noProof="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205344" y="274638"/>
            <a:ext cx="10377055" cy="944192"/>
          </a:xfrm>
        </p:spPr>
        <p:txBody>
          <a:bodyPr>
            <a:noAutofit/>
          </a:bodyPr>
          <a:lstStyle/>
          <a:p>
            <a:r>
              <a:rPr lang="en-GB" sz="2400" dirty="0"/>
              <a:t>     Funding Details at a glance </a:t>
            </a:r>
            <a:r>
              <a:rPr lang="en-US" sz="2400" dirty="0"/>
              <a:t>(January-September 2022)</a:t>
            </a:r>
            <a:r>
              <a:rPr lang="yo-NG" sz="2400" dirty="0"/>
              <a:t> </a:t>
            </a:r>
            <a:endParaRPr lang="en-GB" sz="24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888941" y="6416169"/>
            <a:ext cx="3490259" cy="356901"/>
          </a:xfrm>
        </p:spPr>
        <p:txBody>
          <a:bodyPr/>
          <a:lstStyle/>
          <a:p>
            <a:pPr lvl="0"/>
            <a:r>
              <a:rPr lang="en-US" noProof="0"/>
              <a:t>MINISTRY OF BUDGET AND PLANNING</a:t>
            </a:r>
            <a:endParaRPr lang="en-US" noProof="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43413" y="131979"/>
            <a:ext cx="1227218" cy="944192"/>
          </a:xfrm>
          <a:prstGeom prst="rect">
            <a:avLst/>
          </a:prstGeom>
        </p:spPr>
      </p:pic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1565435"/>
              </p:ext>
            </p:extLst>
          </p:nvPr>
        </p:nvGraphicFramePr>
        <p:xfrm>
          <a:off x="609602" y="1149531"/>
          <a:ext cx="10715896" cy="4327484"/>
        </p:xfrm>
        <a:graphic>
          <a:graphicData uri="http://schemas.openxmlformats.org/drawingml/2006/table">
            <a:tbl>
              <a:tblPr/>
              <a:tblGrid>
                <a:gridCol w="54464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918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3919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4278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4839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0313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4785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26735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904623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S/No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Details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Revised Budget (</a:t>
                      </a:r>
                      <a:r>
                        <a:rPr lang="en-US" sz="16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NBn</a:t>
                      </a: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)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Proportionate Target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Actual (</a:t>
                      </a:r>
                      <a:r>
                        <a:rPr lang="en-US" sz="16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NBn</a:t>
                      </a: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)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Performance on Total Budget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   Proportionate Performance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Total Performance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9803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Opening Balance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35.084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18.07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99.75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5896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IGR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160.174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120.13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73.74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38.06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61.38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46.04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9803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iii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Statutory Allocation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43.096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32.32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25.79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13.31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79.80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59.85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9803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iv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VAT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26.594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19.95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19.75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10.19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74.25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7950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EXCESS CRUDE/EXCHANGE GAIN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3.312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147.50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110.63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9803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Capital Receipts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182.726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137.04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35.79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18.47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26.12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19.59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79803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 Funding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450.986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311.93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193.73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42.96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587083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59280" y="313485"/>
            <a:ext cx="8229600" cy="347741"/>
          </a:xfrm>
        </p:spPr>
        <p:txBody>
          <a:bodyPr rtlCol="0">
            <a:noAutofit/>
          </a:bodyPr>
          <a:lstStyle/>
          <a:p>
            <a:pPr algn="ctr">
              <a:defRPr/>
            </a:pPr>
            <a:r>
              <a:rPr lang="en-ZA" sz="2400" baseline="30000" dirty="0"/>
              <a:t>3rd</a:t>
            </a:r>
            <a:r>
              <a:rPr lang="en-ZA" sz="2400" dirty="0"/>
              <a:t> Quarter 2023</a:t>
            </a:r>
            <a:br>
              <a:rPr lang="en-ZA" sz="2400" dirty="0"/>
            </a:br>
            <a:r>
              <a:rPr lang="en-ZA" sz="2400" dirty="0"/>
              <a:t> IGR OF MAJOR REVENUE GENERATING AGENCIES</a:t>
            </a:r>
            <a:endParaRPr lang="en-GB" sz="24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5E94AA1-D595-4ACB-98CF-32F1B9E78F2F}" type="slidenum">
              <a:rPr kumimoji="0" lang="en-US" sz="1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  <p:sp>
        <p:nvSpPr>
          <p:cNvPr id="7" name="Footer Placeholder 2">
            <a:extLst>
              <a:ext uri="{FF2B5EF4-FFF2-40B4-BE49-F238E27FC236}">
                <a16:creationId xmlns:a16="http://schemas.microsoft.com/office/drawing/2014/main" id="{8951FBF0-6412-4489-AE27-4B390AB03A7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auto">
          <a:xfrm>
            <a:off x="6709956" y="6498179"/>
            <a:ext cx="3645725" cy="43164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4E5B6F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Calibri" pitchFamily="34" charset="0"/>
              </a:rPr>
              <a:t>MINISTRY OF BUDGET AND PLANNING</a:t>
            </a:r>
            <a:endParaRPr kumimoji="0" lang="id-ID" sz="1200" b="0" i="0" u="none" strike="noStrike" kern="1200" cap="none" spc="0" normalizeH="0" baseline="0" noProof="0" dirty="0">
              <a:ln>
                <a:noFill/>
              </a:ln>
              <a:solidFill>
                <a:srgbClr val="4E5B6F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Calibri" pitchFamily="34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1771" y="0"/>
            <a:ext cx="1158241" cy="833501"/>
          </a:xfrm>
          <a:prstGeom prst="rect">
            <a:avLst/>
          </a:prstGeom>
        </p:spPr>
      </p:pic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01BEF050-8437-4EB5-22EE-9E3AE479AC7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4655540"/>
              </p:ext>
            </p:extLst>
          </p:nvPr>
        </p:nvGraphicFramePr>
        <p:xfrm>
          <a:off x="1364967" y="1010653"/>
          <a:ext cx="10200491" cy="5297024"/>
        </p:xfrm>
        <a:graphic>
          <a:graphicData uri="http://schemas.openxmlformats.org/drawingml/2006/table">
            <a:tbl>
              <a:tblPr/>
              <a:tblGrid>
                <a:gridCol w="4798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5133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714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6410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61223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287379">
                  <a:extLst>
                    <a:ext uri="{9D8B030D-6E8A-4147-A177-3AD203B41FA5}">
                      <a16:colId xmlns:a16="http://schemas.microsoft.com/office/drawing/2014/main" val="2972179641"/>
                    </a:ext>
                  </a:extLst>
                </a:gridCol>
                <a:gridCol w="1134079">
                  <a:extLst>
                    <a:ext uri="{9D8B030D-6E8A-4147-A177-3AD203B41FA5}">
                      <a16:colId xmlns:a16="http://schemas.microsoft.com/office/drawing/2014/main" val="1091541882"/>
                    </a:ext>
                  </a:extLst>
                </a:gridCol>
              </a:tblGrid>
              <a:tr h="709863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S/N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AGENCIES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APPROVED</a:t>
                      </a:r>
                    </a:p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BUDGET (</a:t>
                      </a:r>
                      <a:r>
                        <a:rPr lang="en-US" sz="1200" b="1" i="0" u="none" strike="sng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PROPORTIONATE TARGET (</a:t>
                      </a:r>
                      <a:r>
                        <a:rPr lang="en-US" sz="1200" b="1" i="0" u="none" strike="sng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ACTUAL</a:t>
                      </a:r>
                    </a:p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PERFORMANCE (</a:t>
                      </a:r>
                      <a:r>
                        <a:rPr lang="en-US" sz="1200" b="1" i="0" u="none" strike="sng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PROPORTIONATE PERFORMANCE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    PERFORMANCE ON TOTAL BUDGET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6982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Board of Internal Revenue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90,000,000,000.00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67,500,000,000.00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38,053,458,634.20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56.38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42.28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35569546"/>
                  </a:ext>
                </a:extLst>
              </a:tr>
              <a:tr h="27839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Ministry of Finance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16,166,685,000.00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12,125,013,750.00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7,582,274,378.06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62.53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46.90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672026"/>
                  </a:ext>
                </a:extLst>
              </a:tr>
              <a:tr h="22319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Bureau of Lands and Survey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43,299,740,000.00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32,474,805,000.00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6,993,133,917.29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21.53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16.15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319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OPIC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8,020,503,000.00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6,015,377,250.00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4052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Ogun State Planning &amp; Development Permit Authority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10,894,753,884.18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8,171,065,413.14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2,024,570,232.81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24.78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18.58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319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Ministry of Education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1,887,946,140.00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1,415,959,605.00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1,178,606,088.73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62.43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4052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Ministry of Industry, Trade and Investment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2,100,000,000.00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1,575,000,000.00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606,718,706.52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28.89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319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Ogun State Housing Corporation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1,891,121,640.00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1,418,341,230.00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2,451,506,065.13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172.84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129.63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77594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Ministry of Physical Planning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545,242,443.35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408,931,832.51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654,195,157.96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159.98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119.98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2319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Agricutural Development Corporation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551,671,932.00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413,753,949.00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295,418,727.26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71.40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53.55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2319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Office of the Accountant- General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349,575,988.14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262,181,991.11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568,942,319.80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217.00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162.75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2319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Ministry of Forestry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353,176,127.50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264,882,095.63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194,469,189.72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73.42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55.06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9537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Judiciary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161,004,364.24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120,753,273.18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116,891,910.36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96.80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72.60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2319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Ministry of Agriculture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1,196,729,270.02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897,546,952.52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127,737,263.12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10.67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9440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Forestry Plantation Projection (AREA J4)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174,402,795.00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130,802,096.25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82,893,600.00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63.37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47.53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5861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Sub-Total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177,592,552,584.43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133,194,414,438.32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60,930,816,190.96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45.75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34.31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2319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Others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32,656,357,242.08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24,492,267,931.56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16,067,926,040.52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65.60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49.20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35861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210,248,909,826.51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157,686,682,369.88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76,998,742,231.48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48.83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36.62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325625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2819399" y="1612695"/>
            <a:ext cx="6705600" cy="1362075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sz="4400" dirty="0">
                <a:latin typeface="Arial Rounded MT Bold" panose="020F0704030504030204" pitchFamily="34" charset="0"/>
              </a:rPr>
              <a:t>Expenditure Review</a:t>
            </a:r>
          </a:p>
        </p:txBody>
      </p:sp>
      <p:sp>
        <p:nvSpPr>
          <p:cNvPr id="28675" name="Footer Placeholder 2"/>
          <p:cNvSpPr>
            <a:spLocks noGrp="1"/>
          </p:cNvSpPr>
          <p:nvPr>
            <p:ph type="ftr" sz="quarter" idx="11"/>
          </p:nvPr>
        </p:nvSpPr>
        <p:spPr bwMode="auto">
          <a:xfrm>
            <a:off x="6200505" y="6383533"/>
            <a:ext cx="3906981" cy="356901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D6ECFF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Arial" charset="0"/>
              </a:rPr>
              <a:t>MINISTRY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D6ECFF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t> 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D6ECFF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Arial" charset="0"/>
              </a:rPr>
              <a:t>OF BUDGET AND PLANNING</a:t>
            </a:r>
            <a:endParaRPr kumimoji="0" lang="id-ID" sz="1400" b="1" i="0" u="none" strike="noStrike" kern="1200" cap="none" spc="0" normalizeH="0" baseline="0" noProof="0" dirty="0">
              <a:ln>
                <a:noFill/>
              </a:ln>
              <a:solidFill>
                <a:srgbClr val="D6ECFF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Arial" charset="0"/>
            </a:endParaRPr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12"/>
          </p:nvPr>
        </p:nvSpPr>
        <p:spPr bwMode="auto">
          <a:xfrm>
            <a:off x="11529696" y="6557871"/>
            <a:ext cx="487680" cy="365125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0" normalizeH="0" baseline="0" noProof="0" dirty="0">
                <a:ln>
                  <a:noFill/>
                </a:ln>
                <a:solidFill>
                  <a:srgbClr val="D6ECFF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t>9</a:t>
            </a:r>
            <a:endParaRPr kumimoji="0" lang="id-ID" sz="1000" b="0" i="0" u="none" strike="noStrike" kern="1200" cap="none" spc="0" normalizeH="0" baseline="0" noProof="0" dirty="0">
              <a:ln>
                <a:noFill/>
              </a:ln>
              <a:solidFill>
                <a:srgbClr val="D6ECFF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2593405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8.3|9.3|4.6|4.2|4.6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4858</TotalTime>
  <Words>1501</Words>
  <Application>Microsoft Office PowerPoint</Application>
  <PresentationFormat>Widescreen</PresentationFormat>
  <Paragraphs>803</Paragraphs>
  <Slides>12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1" baseType="lpstr">
      <vt:lpstr>Arial</vt:lpstr>
      <vt:lpstr>Arial Rounded MT Bold</vt:lpstr>
      <vt:lpstr>Calibri</vt:lpstr>
      <vt:lpstr>Gill Sans MT</vt:lpstr>
      <vt:lpstr>Lucida Sans Unicode</vt:lpstr>
      <vt:lpstr>Verdana</vt:lpstr>
      <vt:lpstr>Wingdings 2</vt:lpstr>
      <vt:lpstr>Wingdings 3</vt:lpstr>
      <vt:lpstr>Concourse</vt:lpstr>
      <vt:lpstr>THIRD QUARTER BUDGET EXECUTION REPORT (JAN-SEPT., 2023) </vt:lpstr>
      <vt:lpstr> Year 2023 3rd Quarter Budget Performance</vt:lpstr>
      <vt:lpstr>FUNDING REVIEW</vt:lpstr>
      <vt:lpstr> Details of Actual Funding (Jan–Sept 2023) </vt:lpstr>
      <vt:lpstr>Funding Review - January to September 2023 </vt:lpstr>
      <vt:lpstr>    Revenue Performance - Funding Sources( January – September 2023) </vt:lpstr>
      <vt:lpstr>     Funding Details at a glance (January-September 2022) </vt:lpstr>
      <vt:lpstr>3rd Quarter 2023  IGR OF MAJOR REVENUE GENERATING AGENCIES</vt:lpstr>
      <vt:lpstr>Expenditure Review</vt:lpstr>
      <vt:lpstr> Expenditure Review - January to September 2023 </vt:lpstr>
      <vt:lpstr> Expenditure Review - January to September 2022 </vt:lpstr>
      <vt:lpstr> Comparison of Expenditure Actual Performance for the 3rd Quarter 2023 and Corresponding Period, 2022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Year 2019 Budget Performance Summary</dc:title>
  <dc:creator>MIN. OF BUDGET&amp;PLANN</dc:creator>
  <cp:lastModifiedBy>HP</cp:lastModifiedBy>
  <cp:revision>399</cp:revision>
  <cp:lastPrinted>2023-10-27T23:22:42Z</cp:lastPrinted>
  <dcterms:created xsi:type="dcterms:W3CDTF">2020-04-18T18:41:11Z</dcterms:created>
  <dcterms:modified xsi:type="dcterms:W3CDTF">2023-10-27T23:23:57Z</dcterms:modified>
</cp:coreProperties>
</file>